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Lst>
  <p:sldSz cx="6858000" cy="9906000" type="A4"/>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14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84" d="100"/>
          <a:sy n="184" d="100"/>
        </p:scale>
        <p:origin x="132" y="-40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1D4352A-99F2-4997-A301-BF86B1859B6C}"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4C70A-8A11-4A80-BD35-B0E81178ED2C}" type="slidenum">
              <a:rPr lang="en-US" smtClean="0"/>
              <a:t>‹#›</a:t>
            </a:fld>
            <a:endParaRPr lang="en-US"/>
          </a:p>
        </p:txBody>
      </p:sp>
    </p:spTree>
    <p:extLst>
      <p:ext uri="{BB962C8B-B14F-4D97-AF65-F5344CB8AC3E}">
        <p14:creationId xmlns:p14="http://schemas.microsoft.com/office/powerpoint/2010/main" val="350409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D4352A-99F2-4997-A301-BF86B1859B6C}"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4C70A-8A11-4A80-BD35-B0E81178ED2C}" type="slidenum">
              <a:rPr lang="en-US" smtClean="0"/>
              <a:t>‹#›</a:t>
            </a:fld>
            <a:endParaRPr lang="en-US"/>
          </a:p>
        </p:txBody>
      </p:sp>
    </p:spTree>
    <p:extLst>
      <p:ext uri="{BB962C8B-B14F-4D97-AF65-F5344CB8AC3E}">
        <p14:creationId xmlns:p14="http://schemas.microsoft.com/office/powerpoint/2010/main" val="287208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D4352A-99F2-4997-A301-BF86B1859B6C}"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4C70A-8A11-4A80-BD35-B0E81178ED2C}" type="slidenum">
              <a:rPr lang="en-US" smtClean="0"/>
              <a:t>‹#›</a:t>
            </a:fld>
            <a:endParaRPr lang="en-US"/>
          </a:p>
        </p:txBody>
      </p:sp>
    </p:spTree>
    <p:extLst>
      <p:ext uri="{BB962C8B-B14F-4D97-AF65-F5344CB8AC3E}">
        <p14:creationId xmlns:p14="http://schemas.microsoft.com/office/powerpoint/2010/main" val="1461931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D4352A-99F2-4997-A301-BF86B1859B6C}"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4C70A-8A11-4A80-BD35-B0E81178ED2C}" type="slidenum">
              <a:rPr lang="en-US" smtClean="0"/>
              <a:t>‹#›</a:t>
            </a:fld>
            <a:endParaRPr lang="en-US"/>
          </a:p>
        </p:txBody>
      </p:sp>
    </p:spTree>
    <p:extLst>
      <p:ext uri="{BB962C8B-B14F-4D97-AF65-F5344CB8AC3E}">
        <p14:creationId xmlns:p14="http://schemas.microsoft.com/office/powerpoint/2010/main" val="4148673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D4352A-99F2-4997-A301-BF86B1859B6C}"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4C70A-8A11-4A80-BD35-B0E81178ED2C}" type="slidenum">
              <a:rPr lang="en-US" smtClean="0"/>
              <a:t>‹#›</a:t>
            </a:fld>
            <a:endParaRPr lang="en-US"/>
          </a:p>
        </p:txBody>
      </p:sp>
    </p:spTree>
    <p:extLst>
      <p:ext uri="{BB962C8B-B14F-4D97-AF65-F5344CB8AC3E}">
        <p14:creationId xmlns:p14="http://schemas.microsoft.com/office/powerpoint/2010/main" val="1485327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1D4352A-99F2-4997-A301-BF86B1859B6C}"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A4C70A-8A11-4A80-BD35-B0E81178ED2C}" type="slidenum">
              <a:rPr lang="en-US" smtClean="0"/>
              <a:t>‹#›</a:t>
            </a:fld>
            <a:endParaRPr lang="en-US"/>
          </a:p>
        </p:txBody>
      </p:sp>
    </p:spTree>
    <p:extLst>
      <p:ext uri="{BB962C8B-B14F-4D97-AF65-F5344CB8AC3E}">
        <p14:creationId xmlns:p14="http://schemas.microsoft.com/office/powerpoint/2010/main" val="1427442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1D4352A-99F2-4997-A301-BF86B1859B6C}" type="datetimeFigureOut">
              <a:rPr lang="en-US" smtClean="0"/>
              <a:t>6/27/2023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A4C70A-8A11-4A80-BD35-B0E81178ED2C}" type="slidenum">
              <a:rPr lang="en-US" smtClean="0"/>
              <a:t>‹#›</a:t>
            </a:fld>
            <a:endParaRPr lang="en-US"/>
          </a:p>
        </p:txBody>
      </p:sp>
    </p:spTree>
    <p:extLst>
      <p:ext uri="{BB962C8B-B14F-4D97-AF65-F5344CB8AC3E}">
        <p14:creationId xmlns:p14="http://schemas.microsoft.com/office/powerpoint/2010/main" val="1393318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1D4352A-99F2-4997-A301-BF86B1859B6C}" type="datetimeFigureOut">
              <a:rPr lang="en-US" smtClean="0"/>
              <a:t>6/27/2023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A4C70A-8A11-4A80-BD35-B0E81178ED2C}" type="slidenum">
              <a:rPr lang="en-US" smtClean="0"/>
              <a:t>‹#›</a:t>
            </a:fld>
            <a:endParaRPr lang="en-US"/>
          </a:p>
        </p:txBody>
      </p:sp>
    </p:spTree>
    <p:extLst>
      <p:ext uri="{BB962C8B-B14F-4D97-AF65-F5344CB8AC3E}">
        <p14:creationId xmlns:p14="http://schemas.microsoft.com/office/powerpoint/2010/main" val="2525660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D4352A-99F2-4997-A301-BF86B1859B6C}" type="datetimeFigureOut">
              <a:rPr lang="en-US" smtClean="0"/>
              <a:t>6/27/2023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A4C70A-8A11-4A80-BD35-B0E81178ED2C}" type="slidenum">
              <a:rPr lang="en-US" smtClean="0"/>
              <a:t>‹#›</a:t>
            </a:fld>
            <a:endParaRPr lang="en-US"/>
          </a:p>
        </p:txBody>
      </p:sp>
    </p:spTree>
    <p:extLst>
      <p:ext uri="{BB962C8B-B14F-4D97-AF65-F5344CB8AC3E}">
        <p14:creationId xmlns:p14="http://schemas.microsoft.com/office/powerpoint/2010/main" val="2344105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D4352A-99F2-4997-A301-BF86B1859B6C}"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A4C70A-8A11-4A80-BD35-B0E81178ED2C}" type="slidenum">
              <a:rPr lang="en-US" smtClean="0"/>
              <a:t>‹#›</a:t>
            </a:fld>
            <a:endParaRPr lang="en-US"/>
          </a:p>
        </p:txBody>
      </p:sp>
    </p:spTree>
    <p:extLst>
      <p:ext uri="{BB962C8B-B14F-4D97-AF65-F5344CB8AC3E}">
        <p14:creationId xmlns:p14="http://schemas.microsoft.com/office/powerpoint/2010/main" val="2211455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D4352A-99F2-4997-A301-BF86B1859B6C}"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A4C70A-8A11-4A80-BD35-B0E81178ED2C}" type="slidenum">
              <a:rPr lang="en-US" smtClean="0"/>
              <a:t>‹#›</a:t>
            </a:fld>
            <a:endParaRPr lang="en-US"/>
          </a:p>
        </p:txBody>
      </p:sp>
    </p:spTree>
    <p:extLst>
      <p:ext uri="{BB962C8B-B14F-4D97-AF65-F5344CB8AC3E}">
        <p14:creationId xmlns:p14="http://schemas.microsoft.com/office/powerpoint/2010/main" val="477045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1D4352A-99F2-4997-A301-BF86B1859B6C}" type="datetimeFigureOut">
              <a:rPr lang="en-US" smtClean="0"/>
              <a:t>6/27/2023</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8A4C70A-8A11-4A80-BD35-B0E81178ED2C}" type="slidenum">
              <a:rPr lang="en-US" smtClean="0"/>
              <a:t>‹#›</a:t>
            </a:fld>
            <a:endParaRPr lang="en-US"/>
          </a:p>
        </p:txBody>
      </p:sp>
    </p:spTree>
    <p:extLst>
      <p:ext uri="{BB962C8B-B14F-4D97-AF65-F5344CB8AC3E}">
        <p14:creationId xmlns:p14="http://schemas.microsoft.com/office/powerpoint/2010/main" val="39467352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hyperlink" Target="http://www.tadirantel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7527" b="11013"/>
          <a:stretch/>
        </p:blipFill>
        <p:spPr>
          <a:xfrm>
            <a:off x="4005250" y="2864471"/>
            <a:ext cx="2649992" cy="1652339"/>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4699" y="147486"/>
            <a:ext cx="2476439" cy="693560"/>
          </a:xfrm>
          <a:prstGeom prst="rect">
            <a:avLst/>
          </a:prstGeom>
        </p:spPr>
      </p:pic>
      <p:sp>
        <p:nvSpPr>
          <p:cNvPr id="13" name="TextBox 12"/>
          <p:cNvSpPr txBox="1"/>
          <p:nvPr/>
        </p:nvSpPr>
        <p:spPr>
          <a:xfrm>
            <a:off x="140796" y="2432273"/>
            <a:ext cx="4524989" cy="1754326"/>
          </a:xfrm>
          <a:prstGeom prst="rect">
            <a:avLst/>
          </a:prstGeom>
          <a:noFill/>
        </p:spPr>
        <p:txBody>
          <a:bodyPr wrap="square" rtlCol="0">
            <a:spAutoFit/>
          </a:bodyPr>
          <a:lstStyle/>
          <a:p>
            <a:r>
              <a:rPr lang="en-US" sz="1200" b="1" dirty="0">
                <a:solidFill>
                  <a:srgbClr val="6D6E71"/>
                </a:solidFill>
                <a:latin typeface="Calibri" panose="020F0502020204030204" pitchFamily="34" charset="0"/>
              </a:rPr>
              <a:t>The Tadiran T58V SIP Video Phone is a simple to use, smart media phone that provides an enriched HD audio and video calling experience for business professionals. Based on Android 5.1.1 operating system, the T58V features a seven inch adjustable multi point touch screen, a removable two megapixel HD camera, integrated </a:t>
            </a:r>
            <a:r>
              <a:rPr lang="en-US" sz="1200" b="1" dirty="0" err="1">
                <a:solidFill>
                  <a:srgbClr val="6D6E71"/>
                </a:solidFill>
                <a:latin typeface="Calibri" panose="020F0502020204030204" pitchFamily="34" charset="0"/>
              </a:rPr>
              <a:t>WiFi</a:t>
            </a:r>
            <a:r>
              <a:rPr lang="en-US" sz="1200" b="1" dirty="0">
                <a:solidFill>
                  <a:srgbClr val="6D6E71"/>
                </a:solidFill>
                <a:latin typeface="Calibri" panose="020F0502020204030204" pitchFamily="34" charset="0"/>
              </a:rPr>
              <a:t> and Bluetooth and more. The Tadiran T58V strikes an exquisite balance between simplicity and sophistication, offering an all in one communications solutions for today’s busy executives, managers and teleworkers.</a:t>
            </a:r>
          </a:p>
        </p:txBody>
      </p:sp>
      <p:sp>
        <p:nvSpPr>
          <p:cNvPr id="3" name="TextBox 2"/>
          <p:cNvSpPr txBox="1"/>
          <p:nvPr/>
        </p:nvSpPr>
        <p:spPr>
          <a:xfrm>
            <a:off x="184699" y="1473576"/>
            <a:ext cx="4166880" cy="769441"/>
          </a:xfrm>
          <a:prstGeom prst="rect">
            <a:avLst/>
          </a:prstGeom>
          <a:noFill/>
        </p:spPr>
        <p:txBody>
          <a:bodyPr wrap="square" rtlCol="0">
            <a:spAutoFit/>
          </a:bodyPr>
          <a:lstStyle/>
          <a:p>
            <a:r>
              <a:rPr lang="en-US" sz="2400" b="1" dirty="0" smtClean="0">
                <a:solidFill>
                  <a:srgbClr val="0096D6"/>
                </a:solidFill>
                <a:latin typeface="Calibri" panose="020F0502020204030204" pitchFamily="34" charset="0"/>
              </a:rPr>
              <a:t>Tadiran T58V </a:t>
            </a:r>
          </a:p>
          <a:p>
            <a:r>
              <a:rPr lang="en-US" sz="2000" b="1" dirty="0" smtClean="0">
                <a:solidFill>
                  <a:schemeClr val="bg1">
                    <a:lumMod val="50000"/>
                  </a:schemeClr>
                </a:solidFill>
                <a:latin typeface="Calibri" panose="020F0502020204030204" pitchFamily="34" charset="0"/>
              </a:rPr>
              <a:t>Smart SIP Media Phone</a:t>
            </a:r>
            <a:endParaRPr lang="en-US" sz="1400" dirty="0">
              <a:solidFill>
                <a:schemeClr val="bg1">
                  <a:lumMod val="50000"/>
                </a:schemeClr>
              </a:solidFill>
            </a:endParaRPr>
          </a:p>
        </p:txBody>
      </p:sp>
      <p:sp>
        <p:nvSpPr>
          <p:cNvPr id="53" name="TextBox 52"/>
          <p:cNvSpPr txBox="1"/>
          <p:nvPr/>
        </p:nvSpPr>
        <p:spPr>
          <a:xfrm>
            <a:off x="126199" y="4328210"/>
            <a:ext cx="3362847" cy="2039020"/>
          </a:xfrm>
          <a:prstGeom prst="rect">
            <a:avLst/>
          </a:prstGeom>
          <a:noFill/>
        </p:spPr>
        <p:txBody>
          <a:bodyPr wrap="square" rtlCol="0">
            <a:spAutoFit/>
          </a:bodyPr>
          <a:lstStyle/>
          <a:p>
            <a:r>
              <a:rPr lang="en-US" sz="1200" b="1" dirty="0" smtClean="0">
                <a:solidFill>
                  <a:srgbClr val="0096D6"/>
                </a:solidFill>
                <a:latin typeface="Calibri" panose="020F0502020204030204" pitchFamily="34" charset="0"/>
              </a:rPr>
              <a:t>Highlights:</a:t>
            </a:r>
            <a:endParaRPr lang="en-US" sz="1200" dirty="0">
              <a:solidFill>
                <a:srgbClr val="000000"/>
              </a:solidFill>
              <a:latin typeface="Calibri" panose="020F0502020204030204" pitchFamily="34" charset="0"/>
            </a:endParaRPr>
          </a:p>
          <a:p>
            <a:pPr marL="342900" indent="-342900">
              <a:lnSpc>
                <a:spcPts val="1255"/>
              </a:lnSpc>
              <a:spcBef>
                <a:spcPts val="160"/>
              </a:spcBef>
              <a:buClr>
                <a:srgbClr val="0096D6"/>
              </a:buClr>
              <a:buSzPct val="1000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7 inch </a:t>
            </a:r>
            <a:r>
              <a:rPr lang="en-US" sz="1100">
                <a:solidFill>
                  <a:srgbClr val="6D6E71"/>
                </a:solidFill>
                <a:latin typeface="Calibri" panose="020F0502020204030204" pitchFamily="34" charset="0"/>
              </a:rPr>
              <a:t>(</a:t>
            </a:r>
            <a:r>
              <a:rPr lang="en-US" sz="1100" smtClean="0">
                <a:solidFill>
                  <a:srgbClr val="6D6E71"/>
                </a:solidFill>
                <a:latin typeface="Calibri" panose="020F0502020204030204" pitchFamily="34" charset="0"/>
              </a:rPr>
              <a:t>1024 </a:t>
            </a:r>
            <a:r>
              <a:rPr lang="en-US" sz="1100" dirty="0">
                <a:solidFill>
                  <a:srgbClr val="6D6E71"/>
                </a:solidFill>
                <a:latin typeface="Calibri" panose="020F0502020204030204" pitchFamily="34" charset="0"/>
              </a:rPr>
              <a:t>x 600) adjustable touch screen</a:t>
            </a:r>
          </a:p>
          <a:p>
            <a:pPr marL="342900" indent="-342900">
              <a:lnSpc>
                <a:spcPts val="1255"/>
              </a:lnSpc>
              <a:spcBef>
                <a:spcPts val="160"/>
              </a:spcBef>
              <a:buClr>
                <a:srgbClr val="0096D6"/>
              </a:buClr>
              <a:buSzPct val="1000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720p30 HD </a:t>
            </a:r>
            <a:r>
              <a:rPr lang="en-US" sz="1100" dirty="0" smtClean="0">
                <a:solidFill>
                  <a:srgbClr val="6D6E71"/>
                </a:solidFill>
                <a:latin typeface="Calibri" panose="020F0502020204030204" pitchFamily="34" charset="0"/>
              </a:rPr>
              <a:t>Video</a:t>
            </a:r>
          </a:p>
          <a:p>
            <a:pPr marL="342900" indent="-342900">
              <a:lnSpc>
                <a:spcPts val="1255"/>
              </a:lnSpc>
              <a:spcBef>
                <a:spcPts val="160"/>
              </a:spcBef>
              <a:buClr>
                <a:srgbClr val="0096D6"/>
              </a:buClr>
              <a:buSzPct val="1000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Runs Android 5.1.1</a:t>
            </a:r>
          </a:p>
          <a:p>
            <a:pPr marL="342900" indent="-342900">
              <a:lnSpc>
                <a:spcPts val="1255"/>
              </a:lnSpc>
              <a:spcBef>
                <a:spcPts val="160"/>
              </a:spcBef>
              <a:buClr>
                <a:srgbClr val="0096D6"/>
              </a:buClr>
              <a:buSzPct val="1000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Dual Port Gigabit Ethernet with </a:t>
            </a:r>
            <a:r>
              <a:rPr lang="en-US" sz="1100" dirty="0" err="1" smtClean="0">
                <a:solidFill>
                  <a:srgbClr val="6D6E71"/>
                </a:solidFill>
                <a:latin typeface="Calibri" panose="020F0502020204030204" pitchFamily="34" charset="0"/>
              </a:rPr>
              <a:t>PoE</a:t>
            </a:r>
            <a:endParaRPr lang="en-US" sz="1100" dirty="0" smtClean="0">
              <a:solidFill>
                <a:srgbClr val="6D6E71"/>
              </a:solidFill>
              <a:latin typeface="Calibri" panose="020F0502020204030204" pitchFamily="34" charset="0"/>
            </a:endParaRPr>
          </a:p>
          <a:p>
            <a:pPr marL="342900" indent="-342900">
              <a:lnSpc>
                <a:spcPts val="1255"/>
              </a:lnSpc>
              <a:spcBef>
                <a:spcPts val="160"/>
              </a:spcBef>
              <a:buClr>
                <a:srgbClr val="0096D6"/>
              </a:buClr>
              <a:buSzPct val="1000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Built in </a:t>
            </a:r>
            <a:r>
              <a:rPr lang="en-US" sz="1100" dirty="0" err="1" smtClean="0">
                <a:solidFill>
                  <a:srgbClr val="6D6E71"/>
                </a:solidFill>
                <a:latin typeface="Calibri" panose="020F0502020204030204" pitchFamily="34" charset="0"/>
              </a:rPr>
              <a:t>WiFi</a:t>
            </a:r>
            <a:r>
              <a:rPr lang="en-US" sz="1100" dirty="0" smtClean="0">
                <a:solidFill>
                  <a:srgbClr val="6D6E71"/>
                </a:solidFill>
                <a:latin typeface="Calibri" panose="020F0502020204030204" pitchFamily="34" charset="0"/>
              </a:rPr>
              <a:t> (802.11b/g/n)</a:t>
            </a:r>
          </a:p>
          <a:p>
            <a:pPr marL="342900" indent="-342900">
              <a:lnSpc>
                <a:spcPts val="1255"/>
              </a:lnSpc>
              <a:spcBef>
                <a:spcPts val="160"/>
              </a:spcBef>
              <a:buClr>
                <a:srgbClr val="0096D6"/>
              </a:buClr>
              <a:buSzPct val="1000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Up to 3-party video conferencing</a:t>
            </a:r>
          </a:p>
          <a:p>
            <a:pPr marL="342900" indent="-342900">
              <a:lnSpc>
                <a:spcPts val="1255"/>
              </a:lnSpc>
              <a:spcBef>
                <a:spcPts val="160"/>
              </a:spcBef>
              <a:buClr>
                <a:srgbClr val="0096D6"/>
              </a:buClr>
              <a:buSzPct val="1000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Up to 5-party video/audio mixed conference</a:t>
            </a:r>
          </a:p>
          <a:p>
            <a:pPr marL="342900" indent="-342900">
              <a:lnSpc>
                <a:spcPts val="1255"/>
              </a:lnSpc>
              <a:spcBef>
                <a:spcPts val="160"/>
              </a:spcBef>
              <a:buClr>
                <a:srgbClr val="0096D6"/>
              </a:buClr>
              <a:buSzPct val="1000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Up to 3 Color Screen Expansion Modules </a:t>
            </a:r>
          </a:p>
          <a:p>
            <a:pPr marL="342900" indent="-342900">
              <a:lnSpc>
                <a:spcPts val="1255"/>
              </a:lnSpc>
              <a:spcBef>
                <a:spcPts val="160"/>
              </a:spcBef>
              <a:buClr>
                <a:srgbClr val="0096D6"/>
              </a:buClr>
              <a:buSzPct val="1000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Support of Aeonix automatic provisioning</a:t>
            </a:r>
            <a:endParaRPr lang="en-US" sz="1100" dirty="0">
              <a:solidFill>
                <a:srgbClr val="6D6E71"/>
              </a:solidFill>
              <a:latin typeface="Calibri" panose="020F0502020204030204" pitchFamily="34" charset="0"/>
            </a:endParaRP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7872412"/>
            <a:ext cx="6858000" cy="2033588"/>
          </a:xfrm>
          <a:prstGeom prst="rect">
            <a:avLst/>
          </a:prstGeom>
          <a:noFill/>
          <a:extLst>
            <a:ext uri="{909E8E84-426E-40DD-AFC4-6F175D3DCCD1}">
              <a14:hiddenFill xmlns:a14="http://schemas.microsoft.com/office/drawing/2010/main">
                <a:solidFill>
                  <a:srgbClr val="FFFFFF"/>
                </a:solidFill>
              </a14:hiddenFill>
            </a:ext>
          </a:extLst>
        </p:spPr>
      </p:pic>
      <p:sp>
        <p:nvSpPr>
          <p:cNvPr id="31" name="TextBox 30"/>
          <p:cNvSpPr txBox="1"/>
          <p:nvPr/>
        </p:nvSpPr>
        <p:spPr>
          <a:xfrm>
            <a:off x="111159" y="6405196"/>
            <a:ext cx="3258755" cy="1213153"/>
          </a:xfrm>
          <a:prstGeom prst="rect">
            <a:avLst/>
          </a:prstGeom>
          <a:noFill/>
        </p:spPr>
        <p:txBody>
          <a:bodyPr wrap="square" rtlCol="0">
            <a:spAutoFit/>
          </a:bodyPr>
          <a:lstStyle/>
          <a:p>
            <a:r>
              <a:rPr lang="en-US" sz="1200" b="1" dirty="0" smtClean="0">
                <a:solidFill>
                  <a:srgbClr val="0096D6"/>
                </a:solidFill>
                <a:latin typeface="Calibri" panose="020F0502020204030204" pitchFamily="34" charset="0"/>
              </a:rPr>
              <a:t>Audio and Video Features:</a:t>
            </a:r>
          </a:p>
          <a:p>
            <a:pPr marL="342900" indent="-342900">
              <a:lnSpc>
                <a:spcPts val="1255"/>
              </a:lnSpc>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HD voice, HD  Handset, HD </a:t>
            </a:r>
            <a:r>
              <a:rPr lang="en-US" sz="1100" dirty="0" smtClean="0">
                <a:solidFill>
                  <a:srgbClr val="6D6E71"/>
                </a:solidFill>
                <a:latin typeface="Calibri" panose="020F0502020204030204" pitchFamily="34" charset="0"/>
              </a:rPr>
              <a:t>Speaker</a:t>
            </a:r>
            <a:endParaRPr lang="en-US" sz="1100" dirty="0"/>
          </a:p>
          <a:p>
            <a:pPr marL="342900" indent="-342900">
              <a:lnSpc>
                <a:spcPts val="1255"/>
              </a:lnSpc>
              <a:spcBef>
                <a:spcPts val="160"/>
              </a:spcBef>
              <a:buClr>
                <a:srgbClr val="0096D6"/>
              </a:buClr>
              <a:buSzPts val="11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Audio Codec: Opus, G.722, G.722.1, G.722.1C, G.711, G.723, G.726, G.729AB, </a:t>
            </a:r>
            <a:r>
              <a:rPr lang="en-US" sz="1100" dirty="0" err="1" smtClean="0">
                <a:solidFill>
                  <a:srgbClr val="6D6E71"/>
                </a:solidFill>
                <a:latin typeface="Calibri" panose="020F0502020204030204" pitchFamily="34" charset="0"/>
              </a:rPr>
              <a:t>iLBC</a:t>
            </a:r>
            <a:endParaRPr lang="en-US" sz="1100" dirty="0" smtClean="0">
              <a:solidFill>
                <a:srgbClr val="6D6E71"/>
              </a:solidFill>
              <a:latin typeface="Calibri" panose="020F0502020204030204" pitchFamily="34" charset="0"/>
            </a:endParaRPr>
          </a:p>
          <a:p>
            <a:pPr marL="342900" indent="-342900">
              <a:lnSpc>
                <a:spcPts val="1255"/>
              </a:lnSpc>
              <a:spcBef>
                <a:spcPts val="160"/>
              </a:spcBef>
              <a:buClr>
                <a:srgbClr val="0096D6"/>
              </a:buClr>
              <a:buSzPts val="11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Video Coded: H.264 High Profile, H.264, VP8</a:t>
            </a:r>
          </a:p>
          <a:p>
            <a:pPr marL="342900" indent="-342900">
              <a:lnSpc>
                <a:spcPts val="1255"/>
              </a:lnSpc>
              <a:spcBef>
                <a:spcPts val="160"/>
              </a:spcBef>
              <a:buClr>
                <a:srgbClr val="0096D6"/>
              </a:buClr>
              <a:buSzPts val="11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Self View (local video preview)</a:t>
            </a:r>
          </a:p>
        </p:txBody>
      </p:sp>
      <p:sp>
        <p:nvSpPr>
          <p:cNvPr id="32" name="TextBox 31"/>
          <p:cNvSpPr txBox="1"/>
          <p:nvPr/>
        </p:nvSpPr>
        <p:spPr>
          <a:xfrm>
            <a:off x="3489046" y="4484663"/>
            <a:ext cx="3258755" cy="1569660"/>
          </a:xfrm>
          <a:prstGeom prst="rect">
            <a:avLst/>
          </a:prstGeom>
          <a:noFill/>
        </p:spPr>
        <p:txBody>
          <a:bodyPr wrap="square" rtlCol="0">
            <a:spAutoFit/>
          </a:bodyPr>
          <a:lstStyle/>
          <a:p>
            <a:r>
              <a:rPr lang="en-US" sz="1200" b="1" dirty="0">
                <a:solidFill>
                  <a:srgbClr val="0096D6"/>
                </a:solidFill>
                <a:latin typeface="Calibri" panose="020F0502020204030204" pitchFamily="34" charset="0"/>
              </a:rPr>
              <a:t>Phone Features:</a:t>
            </a:r>
          </a:p>
          <a:p>
            <a:pPr marL="342900" indent="-342900">
              <a:spcBef>
                <a:spcPts val="160"/>
              </a:spcBef>
              <a:spcAft>
                <a:spcPts val="0"/>
              </a:spcAft>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Call hold, forward, mute, DND, transfer</a:t>
            </a:r>
          </a:p>
          <a:p>
            <a:pPr marL="342900" indent="-342900">
              <a:spcBef>
                <a:spcPts val="160"/>
              </a:spcBef>
              <a:spcAft>
                <a:spcPts val="0"/>
              </a:spcAft>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Call recording, </a:t>
            </a:r>
            <a:r>
              <a:rPr lang="en-US" sz="1200" dirty="0" smtClean="0">
                <a:solidFill>
                  <a:srgbClr val="6D6E71"/>
                </a:solidFill>
                <a:latin typeface="Calibri" panose="020F0502020204030204" pitchFamily="34" charset="0"/>
              </a:rPr>
              <a:t>hotline, one touch dial</a:t>
            </a:r>
            <a:endParaRPr lang="en-US" sz="1200" dirty="0">
              <a:solidFill>
                <a:srgbClr val="6D6E71"/>
              </a:solidFill>
              <a:latin typeface="Calibri" panose="020F0502020204030204" pitchFamily="34" charset="0"/>
            </a:endParaRPr>
          </a:p>
          <a:p>
            <a:pPr marL="342900" indent="-342900">
              <a:spcBef>
                <a:spcPts val="160"/>
              </a:spcBef>
              <a:spcAft>
                <a:spcPts val="0"/>
              </a:spcAft>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Redial, call waiting, emergency call</a:t>
            </a:r>
          </a:p>
          <a:p>
            <a:pPr marL="342900" indent="-342900">
              <a:spcBef>
                <a:spcPts val="160"/>
              </a:spcBef>
              <a:spcAft>
                <a:spcPts val="0"/>
              </a:spcAft>
              <a:buClr>
                <a:srgbClr val="0096D6"/>
              </a:buClr>
              <a:buSzPts val="1100"/>
              <a:buFont typeface="Calibri" panose="020F0502020204030204" pitchFamily="34" charset="0"/>
              <a:buChar char="•"/>
              <a:tabLst>
                <a:tab pos="565785" algn="l"/>
              </a:tabLst>
            </a:pPr>
            <a:r>
              <a:rPr lang="en-US" sz="1200" dirty="0" smtClean="0">
                <a:solidFill>
                  <a:srgbClr val="6D6E71"/>
                </a:solidFill>
                <a:latin typeface="Calibri" panose="020F0502020204030204" pitchFamily="34" charset="0"/>
              </a:rPr>
              <a:t>Data import/export via </a:t>
            </a:r>
            <a:r>
              <a:rPr lang="en-US" sz="1200" dirty="0">
                <a:solidFill>
                  <a:srgbClr val="6D6E71"/>
                </a:solidFill>
                <a:latin typeface="Calibri" panose="020F0502020204030204" pitchFamily="34" charset="0"/>
              </a:rPr>
              <a:t>B</a:t>
            </a:r>
            <a:r>
              <a:rPr lang="en-US" sz="1200" dirty="0" smtClean="0">
                <a:solidFill>
                  <a:srgbClr val="6D6E71"/>
                </a:solidFill>
                <a:latin typeface="Calibri" panose="020F0502020204030204" pitchFamily="34" charset="0"/>
              </a:rPr>
              <a:t>luetooth</a:t>
            </a:r>
            <a:endParaRPr lang="en-US" sz="1200" dirty="0">
              <a:solidFill>
                <a:srgbClr val="6D6E71"/>
              </a:solidFill>
              <a:latin typeface="Calibri" panose="020F0502020204030204" pitchFamily="34" charset="0"/>
            </a:endParaRPr>
          </a:p>
          <a:p>
            <a:pPr marL="342900" indent="-342900">
              <a:spcBef>
                <a:spcPts val="160"/>
              </a:spcBef>
              <a:spcAft>
                <a:spcPts val="0"/>
              </a:spcAft>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Ring tone selection/import/delete</a:t>
            </a:r>
          </a:p>
          <a:p>
            <a:pPr marL="342900" indent="-342900">
              <a:spcBef>
                <a:spcPts val="160"/>
              </a:spcBef>
              <a:spcAft>
                <a:spcPts val="0"/>
              </a:spcAft>
              <a:buClr>
                <a:srgbClr val="0096D6"/>
              </a:buClr>
              <a:buSzPts val="1100"/>
              <a:buFont typeface="Calibri" panose="020F0502020204030204" pitchFamily="34" charset="0"/>
              <a:buChar char="•"/>
              <a:tabLst>
                <a:tab pos="565785" algn="l"/>
              </a:tabLst>
            </a:pPr>
            <a:r>
              <a:rPr lang="en-US" sz="1200" dirty="0" smtClean="0">
                <a:solidFill>
                  <a:srgbClr val="6D6E71"/>
                </a:solidFill>
                <a:latin typeface="Calibri" panose="020F0502020204030204" pitchFamily="34" charset="0"/>
              </a:rPr>
              <a:t>Volume </a:t>
            </a:r>
            <a:r>
              <a:rPr lang="en-US" sz="1200" dirty="0">
                <a:solidFill>
                  <a:srgbClr val="6D6E71"/>
                </a:solidFill>
                <a:latin typeface="Calibri" panose="020F0502020204030204" pitchFamily="34" charset="0"/>
              </a:rPr>
              <a:t>adjustment</a:t>
            </a:r>
          </a:p>
        </p:txBody>
      </p:sp>
      <p:sp>
        <p:nvSpPr>
          <p:cNvPr id="33" name="TextBox 32"/>
          <p:cNvSpPr txBox="1"/>
          <p:nvPr/>
        </p:nvSpPr>
        <p:spPr>
          <a:xfrm>
            <a:off x="3489046" y="6096337"/>
            <a:ext cx="3227717" cy="2970044"/>
          </a:xfrm>
          <a:prstGeom prst="rect">
            <a:avLst/>
          </a:prstGeom>
          <a:noFill/>
        </p:spPr>
        <p:txBody>
          <a:bodyPr wrap="square" rtlCol="0">
            <a:spAutoFit/>
          </a:bodyPr>
          <a:lstStyle/>
          <a:p>
            <a:r>
              <a:rPr lang="en-US" sz="1200" b="1" dirty="0">
                <a:solidFill>
                  <a:srgbClr val="0096D6"/>
                </a:solidFill>
                <a:latin typeface="Calibri" panose="020F0502020204030204" pitchFamily="34" charset="0"/>
              </a:rPr>
              <a:t>Directory:</a:t>
            </a:r>
          </a:p>
          <a:p>
            <a:pPr marL="342900" lvl="0" indent="-342900">
              <a:lnSpc>
                <a:spcPts val="1255"/>
              </a:lnSpc>
              <a:spcBef>
                <a:spcPts val="160"/>
              </a:spcBef>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Local phonebook up to 1000 entries</a:t>
            </a:r>
          </a:p>
          <a:p>
            <a:pPr marL="342900" lvl="0" indent="-342900">
              <a:spcBef>
                <a:spcPts val="160"/>
              </a:spcBef>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XML/LDAP remote phonebook</a:t>
            </a:r>
          </a:p>
          <a:p>
            <a:pPr marL="342900" lvl="0" indent="-342900">
              <a:spcBef>
                <a:spcPts val="160"/>
              </a:spcBef>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Intelligent search method</a:t>
            </a:r>
          </a:p>
          <a:p>
            <a:pPr marL="342900" lvl="0" indent="-342900">
              <a:spcBef>
                <a:spcPts val="160"/>
              </a:spcBef>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Phonebook  search/import/export</a:t>
            </a:r>
          </a:p>
          <a:p>
            <a:pPr marL="342900" lvl="0" indent="-342900">
              <a:spcBef>
                <a:spcPts val="160"/>
              </a:spcBef>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Call history</a:t>
            </a:r>
          </a:p>
          <a:p>
            <a:pPr marL="342900" lvl="0" indent="-342900">
              <a:spcBef>
                <a:spcPts val="160"/>
              </a:spcBef>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Black list</a:t>
            </a:r>
          </a:p>
          <a:p>
            <a:pPr>
              <a:spcBef>
                <a:spcPts val="30"/>
              </a:spcBef>
              <a:spcAft>
                <a:spcPts val="0"/>
              </a:spcAft>
            </a:pPr>
            <a:r>
              <a:rPr lang="en-US" sz="1100" dirty="0">
                <a:latin typeface="Arial Narrow" panose="020B0606020202030204" pitchFamily="34" charset="0"/>
                <a:ea typeface="Arial Narrow" panose="020B0606020202030204" pitchFamily="34" charset="0"/>
                <a:cs typeface="Arial Narrow" panose="020B0606020202030204" pitchFamily="34" charset="0"/>
              </a:rPr>
              <a:t> </a:t>
            </a:r>
            <a:endParaRPr lang="en-US" sz="1400" dirty="0" smtClean="0">
              <a:latin typeface="Calibri" panose="020F0502020204030204" pitchFamily="34" charset="0"/>
              <a:ea typeface="Arial Narrow" panose="020B0606020202030204" pitchFamily="34" charset="0"/>
              <a:cs typeface="Arial" panose="020B0604020202020204" pitchFamily="34" charset="0"/>
            </a:endParaRPr>
          </a:p>
          <a:p>
            <a:pPr>
              <a:spcBef>
                <a:spcPts val="30"/>
              </a:spcBef>
              <a:spcAft>
                <a:spcPts val="0"/>
              </a:spcAft>
            </a:pPr>
            <a:r>
              <a:rPr lang="en-US" sz="1200" b="1" dirty="0">
                <a:solidFill>
                  <a:srgbClr val="0096D6"/>
                </a:solidFill>
                <a:latin typeface="Calibri" panose="020F0502020204030204" pitchFamily="34" charset="0"/>
              </a:rPr>
              <a:t>IP-PBX Features</a:t>
            </a:r>
          </a:p>
          <a:p>
            <a:pPr marL="342900" indent="-342900">
              <a:lnSpc>
                <a:spcPts val="1255"/>
              </a:lnSpc>
              <a:spcBef>
                <a:spcPts val="160"/>
              </a:spcBef>
              <a:spcAft>
                <a:spcPts val="0"/>
              </a:spcAft>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Intercom,  multicast paging</a:t>
            </a:r>
          </a:p>
          <a:p>
            <a:pPr marL="342900" indent="-342900">
              <a:spcBef>
                <a:spcPts val="160"/>
              </a:spcBef>
              <a:spcAft>
                <a:spcPts val="0"/>
              </a:spcAft>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Anonymous call, anonymous call rejection</a:t>
            </a:r>
          </a:p>
          <a:p>
            <a:pPr marL="342900" indent="-342900">
              <a:spcBef>
                <a:spcPts val="160"/>
              </a:spcBef>
              <a:spcAft>
                <a:spcPts val="0"/>
              </a:spcAft>
              <a:buClr>
                <a:srgbClr val="0096D6"/>
              </a:buClr>
              <a:buSzPts val="1100"/>
              <a:buFont typeface="Calibri" panose="020F0502020204030204" pitchFamily="34" charset="0"/>
              <a:buChar char="•"/>
              <a:tabLst>
                <a:tab pos="565785" algn="l"/>
              </a:tabLst>
            </a:pPr>
            <a:r>
              <a:rPr lang="en-US" sz="1200" dirty="0">
                <a:solidFill>
                  <a:srgbClr val="6D6E71"/>
                </a:solidFill>
                <a:latin typeface="Calibri" panose="020F0502020204030204" pitchFamily="34" charset="0"/>
              </a:rPr>
              <a:t>Voice mail, distinctive ringtone, call </a:t>
            </a:r>
            <a:r>
              <a:rPr lang="en-US" sz="1200" dirty="0" smtClean="0">
                <a:solidFill>
                  <a:srgbClr val="6D6E71"/>
                </a:solidFill>
                <a:latin typeface="Calibri" panose="020F0502020204030204" pitchFamily="34" charset="0"/>
              </a:rPr>
              <a:t>pickup</a:t>
            </a:r>
          </a:p>
          <a:p>
            <a:pPr marL="342900" indent="-342900">
              <a:spcBef>
                <a:spcPts val="160"/>
              </a:spcBef>
              <a:spcAft>
                <a:spcPts val="0"/>
              </a:spcAft>
              <a:buClr>
                <a:srgbClr val="0096D6"/>
              </a:buClr>
              <a:buSzPts val="1100"/>
              <a:buFont typeface="Calibri" panose="020F0502020204030204" pitchFamily="34" charset="0"/>
              <a:buChar char="•"/>
              <a:tabLst>
                <a:tab pos="565785" algn="l"/>
              </a:tabLst>
            </a:pPr>
            <a:r>
              <a:rPr lang="en-US" sz="1200" dirty="0" smtClean="0">
                <a:solidFill>
                  <a:srgbClr val="6D6E71"/>
                </a:solidFill>
                <a:latin typeface="Calibri" panose="020F0502020204030204" pitchFamily="34" charset="0"/>
              </a:rPr>
              <a:t>Message Waiting Indicator</a:t>
            </a:r>
            <a:endParaRPr lang="en-US" sz="1200" dirty="0">
              <a:solidFill>
                <a:srgbClr val="6D6E71"/>
              </a:solidFill>
              <a:latin typeface="Calibri" panose="020F0502020204030204" pitchFamily="34" charset="0"/>
            </a:endParaRPr>
          </a:p>
          <a:p>
            <a:pPr marL="342900" indent="-342900">
              <a:spcBef>
                <a:spcPts val="160"/>
              </a:spcBef>
              <a:buClr>
                <a:srgbClr val="0096D6"/>
              </a:buClr>
              <a:buSzPts val="1100"/>
              <a:buFont typeface="Calibri" panose="020F0502020204030204" pitchFamily="34" charset="0"/>
              <a:buChar char="•"/>
              <a:tabLst>
                <a:tab pos="565785" algn="l"/>
              </a:tabLst>
            </a:pPr>
            <a:endParaRPr lang="en-US" sz="1200" dirty="0"/>
          </a:p>
        </p:txBody>
      </p:sp>
      <p:grpSp>
        <p:nvGrpSpPr>
          <p:cNvPr id="39" name="Group 38"/>
          <p:cNvGrpSpPr>
            <a:grpSpLocks/>
          </p:cNvGrpSpPr>
          <p:nvPr/>
        </p:nvGrpSpPr>
        <p:grpSpPr bwMode="auto">
          <a:xfrm>
            <a:off x="3525364" y="80176"/>
            <a:ext cx="3215005" cy="3007360"/>
            <a:chOff x="7976" y="-5550"/>
            <a:chExt cx="5063" cy="4736"/>
          </a:xfrm>
        </p:grpSpPr>
        <p:grpSp>
          <p:nvGrpSpPr>
            <p:cNvPr id="40" name="Group 39"/>
            <p:cNvGrpSpPr>
              <a:grpSpLocks/>
            </p:cNvGrpSpPr>
            <p:nvPr/>
          </p:nvGrpSpPr>
          <p:grpSpPr bwMode="auto">
            <a:xfrm>
              <a:off x="9185" y="-5550"/>
              <a:ext cx="2716" cy="4736"/>
              <a:chOff x="9185" y="-5550"/>
              <a:chExt cx="2716" cy="4736"/>
            </a:xfrm>
          </p:grpSpPr>
          <p:sp>
            <p:nvSpPr>
              <p:cNvPr id="49" name="Freeform 48"/>
              <p:cNvSpPr>
                <a:spLocks/>
              </p:cNvSpPr>
              <p:nvPr/>
            </p:nvSpPr>
            <p:spPr bwMode="auto">
              <a:xfrm>
                <a:off x="9185" y="-5550"/>
                <a:ext cx="2716" cy="4736"/>
              </a:xfrm>
              <a:custGeom>
                <a:avLst/>
                <a:gdLst>
                  <a:gd name="T0" fmla="+- 0 9196 9185"/>
                  <a:gd name="T1" fmla="*/ T0 w 2716"/>
                  <a:gd name="T2" fmla="+- 0 -3771 -5550"/>
                  <a:gd name="T3" fmla="*/ -3771 h 4736"/>
                  <a:gd name="T4" fmla="+- 0 9191 9185"/>
                  <a:gd name="T5" fmla="*/ T4 w 2716"/>
                  <a:gd name="T6" fmla="+- 0 -3692 -5550"/>
                  <a:gd name="T7" fmla="*/ -3692 h 4736"/>
                  <a:gd name="T8" fmla="+- 0 9189 9185"/>
                  <a:gd name="T9" fmla="*/ T8 w 2716"/>
                  <a:gd name="T10" fmla="+- 0 -3631 -5550"/>
                  <a:gd name="T11" fmla="*/ -3631 h 4736"/>
                  <a:gd name="T12" fmla="+- 0 9186 9185"/>
                  <a:gd name="T13" fmla="*/ T12 w 2716"/>
                  <a:gd name="T14" fmla="+- 0 -3547 -5550"/>
                  <a:gd name="T15" fmla="*/ -3547 h 4736"/>
                  <a:gd name="T16" fmla="+- 0 9185 9185"/>
                  <a:gd name="T17" fmla="*/ T16 w 2716"/>
                  <a:gd name="T18" fmla="+- 0 -3491 -5550"/>
                  <a:gd name="T19" fmla="*/ -3491 h 4736"/>
                  <a:gd name="T20" fmla="+- 0 9188 9185"/>
                  <a:gd name="T21" fmla="*/ T20 w 2716"/>
                  <a:gd name="T22" fmla="+- 0 -3273 -5550"/>
                  <a:gd name="T23" fmla="*/ -3273 h 4736"/>
                  <a:gd name="T24" fmla="+- 0 9199 9185"/>
                  <a:gd name="T25" fmla="*/ T24 w 2716"/>
                  <a:gd name="T26" fmla="+- 0 -3059 -5550"/>
                  <a:gd name="T27" fmla="*/ -3059 h 4736"/>
                  <a:gd name="T28" fmla="+- 0 9219 9185"/>
                  <a:gd name="T29" fmla="*/ T28 w 2716"/>
                  <a:gd name="T30" fmla="+- 0 -2851 -5550"/>
                  <a:gd name="T31" fmla="*/ -2851 h 4736"/>
                  <a:gd name="T32" fmla="+- 0 9247 9185"/>
                  <a:gd name="T33" fmla="*/ T32 w 2716"/>
                  <a:gd name="T34" fmla="+- 0 -2648 -5550"/>
                  <a:gd name="T35" fmla="*/ -2648 h 4736"/>
                  <a:gd name="T36" fmla="+- 0 9283 9185"/>
                  <a:gd name="T37" fmla="*/ T36 w 2716"/>
                  <a:gd name="T38" fmla="+- 0 -2453 -5550"/>
                  <a:gd name="T39" fmla="*/ -2453 h 4736"/>
                  <a:gd name="T40" fmla="+- 0 9326 9185"/>
                  <a:gd name="T41" fmla="*/ T40 w 2716"/>
                  <a:gd name="T42" fmla="+- 0 -2265 -5550"/>
                  <a:gd name="T43" fmla="*/ -2265 h 4736"/>
                  <a:gd name="T44" fmla="+- 0 9377 9185"/>
                  <a:gd name="T45" fmla="*/ T44 w 2716"/>
                  <a:gd name="T46" fmla="+- 0 -2086 -5550"/>
                  <a:gd name="T47" fmla="*/ -2086 h 4736"/>
                  <a:gd name="T48" fmla="+- 0 9434 9185"/>
                  <a:gd name="T49" fmla="*/ T48 w 2716"/>
                  <a:gd name="T50" fmla="+- 0 -1915 -5550"/>
                  <a:gd name="T51" fmla="*/ -1915 h 4736"/>
                  <a:gd name="T52" fmla="+- 0 9497 9185"/>
                  <a:gd name="T53" fmla="*/ T52 w 2716"/>
                  <a:gd name="T54" fmla="+- 0 -1754 -5550"/>
                  <a:gd name="T55" fmla="*/ -1754 h 4736"/>
                  <a:gd name="T56" fmla="+- 0 9567 9185"/>
                  <a:gd name="T57" fmla="*/ T56 w 2716"/>
                  <a:gd name="T58" fmla="+- 0 -1603 -5550"/>
                  <a:gd name="T59" fmla="*/ -1603 h 4736"/>
                  <a:gd name="T60" fmla="+- 0 9642 9185"/>
                  <a:gd name="T61" fmla="*/ T60 w 2716"/>
                  <a:gd name="T62" fmla="+- 0 -1463 -5550"/>
                  <a:gd name="T63" fmla="*/ -1463 h 4736"/>
                  <a:gd name="T64" fmla="+- 0 9723 9185"/>
                  <a:gd name="T65" fmla="*/ T64 w 2716"/>
                  <a:gd name="T66" fmla="+- 0 -1335 -5550"/>
                  <a:gd name="T67" fmla="*/ -1335 h 4736"/>
                  <a:gd name="T68" fmla="+- 0 9808 9185"/>
                  <a:gd name="T69" fmla="*/ T68 w 2716"/>
                  <a:gd name="T70" fmla="+- 0 -1220 -5550"/>
                  <a:gd name="T71" fmla="*/ -1220 h 4736"/>
                  <a:gd name="T72" fmla="+- 0 9899 9185"/>
                  <a:gd name="T73" fmla="*/ T72 w 2716"/>
                  <a:gd name="T74" fmla="+- 0 -1117 -5550"/>
                  <a:gd name="T75" fmla="*/ -1117 h 4736"/>
                  <a:gd name="T76" fmla="+- 0 9993 9185"/>
                  <a:gd name="T77" fmla="*/ T76 w 2716"/>
                  <a:gd name="T78" fmla="+- 0 -1028 -5550"/>
                  <a:gd name="T79" fmla="*/ -1028 h 4736"/>
                  <a:gd name="T80" fmla="+- 0 10092 9185"/>
                  <a:gd name="T81" fmla="*/ T80 w 2716"/>
                  <a:gd name="T82" fmla="+- 0 -954 -5550"/>
                  <a:gd name="T83" fmla="*/ -954 h 4736"/>
                  <a:gd name="T84" fmla="+- 0 10194 9185"/>
                  <a:gd name="T85" fmla="*/ T84 w 2716"/>
                  <a:gd name="T86" fmla="+- 0 -894 -5550"/>
                  <a:gd name="T87" fmla="*/ -894 h 4736"/>
                  <a:gd name="T88" fmla="+- 0 10300 9185"/>
                  <a:gd name="T89" fmla="*/ T88 w 2716"/>
                  <a:gd name="T90" fmla="+- 0 -851 -5550"/>
                  <a:gd name="T91" fmla="*/ -851 h 4736"/>
                  <a:gd name="T92" fmla="+- 0 10409 9185"/>
                  <a:gd name="T93" fmla="*/ T92 w 2716"/>
                  <a:gd name="T94" fmla="+- 0 -824 -5550"/>
                  <a:gd name="T95" fmla="*/ -824 h 4736"/>
                  <a:gd name="T96" fmla="+- 0 10520 9185"/>
                  <a:gd name="T97" fmla="*/ T96 w 2716"/>
                  <a:gd name="T98" fmla="+- 0 -814 -5550"/>
                  <a:gd name="T99" fmla="*/ -814 h 4736"/>
                  <a:gd name="T100" fmla="+- 0 10632 9185"/>
                  <a:gd name="T101" fmla="*/ T100 w 2716"/>
                  <a:gd name="T102" fmla="+- 0 -822 -5550"/>
                  <a:gd name="T103" fmla="*/ -822 h 4736"/>
                  <a:gd name="T104" fmla="+- 0 10741 9185"/>
                  <a:gd name="T105" fmla="*/ T104 w 2716"/>
                  <a:gd name="T106" fmla="+- 0 -847 -5550"/>
                  <a:gd name="T107" fmla="*/ -847 h 4736"/>
                  <a:gd name="T108" fmla="+- 0 10847 9185"/>
                  <a:gd name="T109" fmla="*/ T108 w 2716"/>
                  <a:gd name="T110" fmla="+- 0 -889 -5550"/>
                  <a:gd name="T111" fmla="*/ -889 h 4736"/>
                  <a:gd name="T112" fmla="+- 0 10950 9185"/>
                  <a:gd name="T113" fmla="*/ T112 w 2716"/>
                  <a:gd name="T114" fmla="+- 0 -946 -5550"/>
                  <a:gd name="T115" fmla="*/ -946 h 4736"/>
                  <a:gd name="T116" fmla="+- 0 11050 9185"/>
                  <a:gd name="T117" fmla="*/ T116 w 2716"/>
                  <a:gd name="T118" fmla="+- 0 -1019 -5550"/>
                  <a:gd name="T119" fmla="*/ -1019 h 4736"/>
                  <a:gd name="T120" fmla="+- 0 11147 9185"/>
                  <a:gd name="T121" fmla="*/ T120 w 2716"/>
                  <a:gd name="T122" fmla="+- 0 -1106 -5550"/>
                  <a:gd name="T123" fmla="*/ -1106 h 4736"/>
                  <a:gd name="T124" fmla="+- 0 11239 9185"/>
                  <a:gd name="T125" fmla="*/ T124 w 2716"/>
                  <a:gd name="T126" fmla="+- 0 -1207 -5550"/>
                  <a:gd name="T127" fmla="*/ -1207 h 4736"/>
                  <a:gd name="T128" fmla="+- 0 11326 9185"/>
                  <a:gd name="T129" fmla="*/ T128 w 2716"/>
                  <a:gd name="T130" fmla="+- 0 -1321 -5550"/>
                  <a:gd name="T131" fmla="*/ -1321 h 4736"/>
                  <a:gd name="T132" fmla="+- 0 11409 9185"/>
                  <a:gd name="T133" fmla="*/ T132 w 2716"/>
                  <a:gd name="T134" fmla="+- 0 -1448 -5550"/>
                  <a:gd name="T135" fmla="*/ -1448 h 4736"/>
                  <a:gd name="T136" fmla="+- 0 11448 9185"/>
                  <a:gd name="T137" fmla="*/ T136 w 2716"/>
                  <a:gd name="T138" fmla="+- 0 -1517 -5550"/>
                  <a:gd name="T139" fmla="*/ -1517 h 4736"/>
                  <a:gd name="T140" fmla="+- 0 10277 9185"/>
                  <a:gd name="T141" fmla="*/ T140 w 2716"/>
                  <a:gd name="T142" fmla="+- 0 -1517 -5550"/>
                  <a:gd name="T143" fmla="*/ -1517 h 4736"/>
                  <a:gd name="T144" fmla="+- 0 10193 9185"/>
                  <a:gd name="T145" fmla="*/ T144 w 2716"/>
                  <a:gd name="T146" fmla="+- 0 -1522 -5550"/>
                  <a:gd name="T147" fmla="*/ -1522 h 4736"/>
                  <a:gd name="T148" fmla="+- 0 10111 9185"/>
                  <a:gd name="T149" fmla="*/ T148 w 2716"/>
                  <a:gd name="T150" fmla="+- 0 -1542 -5550"/>
                  <a:gd name="T151" fmla="*/ -1542 h 4736"/>
                  <a:gd name="T152" fmla="+- 0 10030 9185"/>
                  <a:gd name="T153" fmla="*/ T152 w 2716"/>
                  <a:gd name="T154" fmla="+- 0 -1575 -5550"/>
                  <a:gd name="T155" fmla="*/ -1575 h 4736"/>
                  <a:gd name="T156" fmla="+- 0 9951 9185"/>
                  <a:gd name="T157" fmla="*/ T156 w 2716"/>
                  <a:gd name="T158" fmla="+- 0 -1622 -5550"/>
                  <a:gd name="T159" fmla="*/ -1622 h 4736"/>
                  <a:gd name="T160" fmla="+- 0 9874 9185"/>
                  <a:gd name="T161" fmla="*/ T160 w 2716"/>
                  <a:gd name="T162" fmla="+- 0 -1681 -5550"/>
                  <a:gd name="T163" fmla="*/ -1681 h 4736"/>
                  <a:gd name="T164" fmla="+- 0 9801 9185"/>
                  <a:gd name="T165" fmla="*/ T164 w 2716"/>
                  <a:gd name="T166" fmla="+- 0 -1753 -5550"/>
                  <a:gd name="T167" fmla="*/ -1753 h 4736"/>
                  <a:gd name="T168" fmla="+- 0 9730 9185"/>
                  <a:gd name="T169" fmla="*/ T168 w 2716"/>
                  <a:gd name="T170" fmla="+- 0 -1837 -5550"/>
                  <a:gd name="T171" fmla="*/ -1837 h 4736"/>
                  <a:gd name="T172" fmla="+- 0 9662 9185"/>
                  <a:gd name="T173" fmla="*/ T172 w 2716"/>
                  <a:gd name="T174" fmla="+- 0 -1931 -5550"/>
                  <a:gd name="T175" fmla="*/ -1931 h 4736"/>
                  <a:gd name="T176" fmla="+- 0 9597 9185"/>
                  <a:gd name="T177" fmla="*/ T176 w 2716"/>
                  <a:gd name="T178" fmla="+- 0 -2036 -5550"/>
                  <a:gd name="T179" fmla="*/ -2036 h 4736"/>
                  <a:gd name="T180" fmla="+- 0 9537 9185"/>
                  <a:gd name="T181" fmla="*/ T180 w 2716"/>
                  <a:gd name="T182" fmla="+- 0 -2151 -5550"/>
                  <a:gd name="T183" fmla="*/ -2151 h 4736"/>
                  <a:gd name="T184" fmla="+- 0 9480 9185"/>
                  <a:gd name="T185" fmla="*/ T184 w 2716"/>
                  <a:gd name="T186" fmla="+- 0 -2276 -5550"/>
                  <a:gd name="T187" fmla="*/ -2276 h 4736"/>
                  <a:gd name="T188" fmla="+- 0 9428 9185"/>
                  <a:gd name="T189" fmla="*/ T188 w 2716"/>
                  <a:gd name="T190" fmla="+- 0 -2410 -5550"/>
                  <a:gd name="T191" fmla="*/ -2410 h 4736"/>
                  <a:gd name="T192" fmla="+- 0 9380 9185"/>
                  <a:gd name="T193" fmla="*/ T192 w 2716"/>
                  <a:gd name="T194" fmla="+- 0 -2551 -5550"/>
                  <a:gd name="T195" fmla="*/ -2551 h 4736"/>
                  <a:gd name="T196" fmla="+- 0 9337 9185"/>
                  <a:gd name="T197" fmla="*/ T196 w 2716"/>
                  <a:gd name="T198" fmla="+- 0 -2701 -5550"/>
                  <a:gd name="T199" fmla="*/ -2701 h 4736"/>
                  <a:gd name="T200" fmla="+- 0 9299 9185"/>
                  <a:gd name="T201" fmla="*/ T200 w 2716"/>
                  <a:gd name="T202" fmla="+- 0 -2858 -5550"/>
                  <a:gd name="T203" fmla="*/ -2858 h 4736"/>
                  <a:gd name="T204" fmla="+- 0 9266 9185"/>
                  <a:gd name="T205" fmla="*/ T204 w 2716"/>
                  <a:gd name="T206" fmla="+- 0 -3021 -5550"/>
                  <a:gd name="T207" fmla="*/ -3021 h 4736"/>
                  <a:gd name="T208" fmla="+- 0 9239 9185"/>
                  <a:gd name="T209" fmla="*/ T208 w 2716"/>
                  <a:gd name="T210" fmla="+- 0 -3191 -5550"/>
                  <a:gd name="T211" fmla="*/ -3191 h 4736"/>
                  <a:gd name="T212" fmla="+- 0 9218 9185"/>
                  <a:gd name="T213" fmla="*/ T212 w 2716"/>
                  <a:gd name="T214" fmla="+- 0 -3367 -5550"/>
                  <a:gd name="T215" fmla="*/ -3367 h 4736"/>
                  <a:gd name="T216" fmla="+- 0 9204 9185"/>
                  <a:gd name="T217" fmla="*/ T216 w 2716"/>
                  <a:gd name="T218" fmla="+- 0 -3547 -5550"/>
                  <a:gd name="T219" fmla="*/ -3547 h 4736"/>
                  <a:gd name="T220" fmla="+- 0 9196 9185"/>
                  <a:gd name="T221" fmla="*/ T220 w 2716"/>
                  <a:gd name="T222" fmla="+- 0 -3732 -5550"/>
                  <a:gd name="T223" fmla="*/ -3732 h 4736"/>
                  <a:gd name="T224" fmla="+- 0 9196 9185"/>
                  <a:gd name="T225" fmla="*/ T224 w 2716"/>
                  <a:gd name="T226" fmla="+- 0 -3771 -5550"/>
                  <a:gd name="T227" fmla="*/ -3771 h 4736"/>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 ang="0">
                    <a:pos x="T197" y="T199"/>
                  </a:cxn>
                  <a:cxn ang="0">
                    <a:pos x="T201" y="T203"/>
                  </a:cxn>
                  <a:cxn ang="0">
                    <a:pos x="T205" y="T207"/>
                  </a:cxn>
                  <a:cxn ang="0">
                    <a:pos x="T209" y="T211"/>
                  </a:cxn>
                  <a:cxn ang="0">
                    <a:pos x="T213" y="T215"/>
                  </a:cxn>
                  <a:cxn ang="0">
                    <a:pos x="T217" y="T219"/>
                  </a:cxn>
                  <a:cxn ang="0">
                    <a:pos x="T221" y="T223"/>
                  </a:cxn>
                  <a:cxn ang="0">
                    <a:pos x="T225" y="T227"/>
                  </a:cxn>
                </a:cxnLst>
                <a:rect l="0" t="0" r="r" b="b"/>
                <a:pathLst>
                  <a:path w="2716" h="4736">
                    <a:moveTo>
                      <a:pt x="11" y="1779"/>
                    </a:moveTo>
                    <a:lnTo>
                      <a:pt x="6" y="1858"/>
                    </a:lnTo>
                    <a:lnTo>
                      <a:pt x="4" y="1919"/>
                    </a:lnTo>
                    <a:lnTo>
                      <a:pt x="1" y="2003"/>
                    </a:lnTo>
                    <a:lnTo>
                      <a:pt x="0" y="2059"/>
                    </a:lnTo>
                    <a:lnTo>
                      <a:pt x="3" y="2277"/>
                    </a:lnTo>
                    <a:lnTo>
                      <a:pt x="14" y="2491"/>
                    </a:lnTo>
                    <a:lnTo>
                      <a:pt x="34" y="2699"/>
                    </a:lnTo>
                    <a:lnTo>
                      <a:pt x="62" y="2902"/>
                    </a:lnTo>
                    <a:lnTo>
                      <a:pt x="98" y="3097"/>
                    </a:lnTo>
                    <a:lnTo>
                      <a:pt x="141" y="3285"/>
                    </a:lnTo>
                    <a:lnTo>
                      <a:pt x="192" y="3464"/>
                    </a:lnTo>
                    <a:lnTo>
                      <a:pt x="249" y="3635"/>
                    </a:lnTo>
                    <a:lnTo>
                      <a:pt x="312" y="3796"/>
                    </a:lnTo>
                    <a:lnTo>
                      <a:pt x="382" y="3947"/>
                    </a:lnTo>
                    <a:lnTo>
                      <a:pt x="457" y="4087"/>
                    </a:lnTo>
                    <a:lnTo>
                      <a:pt x="538" y="4215"/>
                    </a:lnTo>
                    <a:lnTo>
                      <a:pt x="623" y="4330"/>
                    </a:lnTo>
                    <a:lnTo>
                      <a:pt x="714" y="4433"/>
                    </a:lnTo>
                    <a:lnTo>
                      <a:pt x="808" y="4522"/>
                    </a:lnTo>
                    <a:lnTo>
                      <a:pt x="907" y="4596"/>
                    </a:lnTo>
                    <a:lnTo>
                      <a:pt x="1009" y="4656"/>
                    </a:lnTo>
                    <a:lnTo>
                      <a:pt x="1115" y="4699"/>
                    </a:lnTo>
                    <a:lnTo>
                      <a:pt x="1224" y="4726"/>
                    </a:lnTo>
                    <a:lnTo>
                      <a:pt x="1335" y="4736"/>
                    </a:lnTo>
                    <a:lnTo>
                      <a:pt x="1447" y="4728"/>
                    </a:lnTo>
                    <a:lnTo>
                      <a:pt x="1556" y="4703"/>
                    </a:lnTo>
                    <a:lnTo>
                      <a:pt x="1662" y="4661"/>
                    </a:lnTo>
                    <a:lnTo>
                      <a:pt x="1765" y="4604"/>
                    </a:lnTo>
                    <a:lnTo>
                      <a:pt x="1865" y="4531"/>
                    </a:lnTo>
                    <a:lnTo>
                      <a:pt x="1962" y="4444"/>
                    </a:lnTo>
                    <a:lnTo>
                      <a:pt x="2054" y="4343"/>
                    </a:lnTo>
                    <a:lnTo>
                      <a:pt x="2141" y="4229"/>
                    </a:lnTo>
                    <a:lnTo>
                      <a:pt x="2224" y="4102"/>
                    </a:lnTo>
                    <a:lnTo>
                      <a:pt x="2263" y="4033"/>
                    </a:lnTo>
                    <a:lnTo>
                      <a:pt x="1092" y="4033"/>
                    </a:lnTo>
                    <a:lnTo>
                      <a:pt x="1008" y="4028"/>
                    </a:lnTo>
                    <a:lnTo>
                      <a:pt x="926" y="4008"/>
                    </a:lnTo>
                    <a:lnTo>
                      <a:pt x="845" y="3975"/>
                    </a:lnTo>
                    <a:lnTo>
                      <a:pt x="766" y="3928"/>
                    </a:lnTo>
                    <a:lnTo>
                      <a:pt x="689" y="3869"/>
                    </a:lnTo>
                    <a:lnTo>
                      <a:pt x="616" y="3797"/>
                    </a:lnTo>
                    <a:lnTo>
                      <a:pt x="545" y="3713"/>
                    </a:lnTo>
                    <a:lnTo>
                      <a:pt x="477" y="3619"/>
                    </a:lnTo>
                    <a:lnTo>
                      <a:pt x="412" y="3514"/>
                    </a:lnTo>
                    <a:lnTo>
                      <a:pt x="352" y="3399"/>
                    </a:lnTo>
                    <a:lnTo>
                      <a:pt x="295" y="3274"/>
                    </a:lnTo>
                    <a:lnTo>
                      <a:pt x="243" y="3140"/>
                    </a:lnTo>
                    <a:lnTo>
                      <a:pt x="195" y="2999"/>
                    </a:lnTo>
                    <a:lnTo>
                      <a:pt x="152" y="2849"/>
                    </a:lnTo>
                    <a:lnTo>
                      <a:pt x="114" y="2692"/>
                    </a:lnTo>
                    <a:lnTo>
                      <a:pt x="81" y="2529"/>
                    </a:lnTo>
                    <a:lnTo>
                      <a:pt x="54" y="2359"/>
                    </a:lnTo>
                    <a:lnTo>
                      <a:pt x="33" y="2183"/>
                    </a:lnTo>
                    <a:lnTo>
                      <a:pt x="19" y="2003"/>
                    </a:lnTo>
                    <a:lnTo>
                      <a:pt x="11" y="1818"/>
                    </a:lnTo>
                    <a:lnTo>
                      <a:pt x="11" y="1779"/>
                    </a:lnTo>
                  </a:path>
                </a:pathLst>
              </a:custGeom>
              <a:solidFill>
                <a:srgbClr val="008FD5"/>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0" name="Freeform 49"/>
              <p:cNvSpPr>
                <a:spLocks/>
              </p:cNvSpPr>
              <p:nvPr/>
            </p:nvSpPr>
            <p:spPr bwMode="auto">
              <a:xfrm>
                <a:off x="9185" y="-5550"/>
                <a:ext cx="2716" cy="4736"/>
              </a:xfrm>
              <a:custGeom>
                <a:avLst/>
                <a:gdLst>
                  <a:gd name="T0" fmla="+- 0 11624 9185"/>
                  <a:gd name="T1" fmla="*/ T0 w 2716"/>
                  <a:gd name="T2" fmla="+- 0 -4501 -5550"/>
                  <a:gd name="T3" fmla="*/ -4501 h 4736"/>
                  <a:gd name="T4" fmla="+- 0 11499 9185"/>
                  <a:gd name="T5" fmla="*/ T4 w 2716"/>
                  <a:gd name="T6" fmla="+- 0 -4495 -5550"/>
                  <a:gd name="T7" fmla="*/ -4495 h 4736"/>
                  <a:gd name="T8" fmla="+- 0 11371 9185"/>
                  <a:gd name="T9" fmla="*/ T8 w 2716"/>
                  <a:gd name="T10" fmla="+- 0 -4485 -5550"/>
                  <a:gd name="T11" fmla="*/ -4485 h 4736"/>
                  <a:gd name="T12" fmla="+- 0 11239 9185"/>
                  <a:gd name="T13" fmla="*/ T12 w 2716"/>
                  <a:gd name="T14" fmla="+- 0 -4471 -5550"/>
                  <a:gd name="T15" fmla="*/ -4471 h 4736"/>
                  <a:gd name="T16" fmla="+- 0 11178 9185"/>
                  <a:gd name="T17" fmla="*/ T16 w 2716"/>
                  <a:gd name="T18" fmla="+- 0 -4429 -5550"/>
                  <a:gd name="T19" fmla="*/ -4429 h 4736"/>
                  <a:gd name="T20" fmla="+- 0 11194 9185"/>
                  <a:gd name="T21" fmla="*/ T20 w 2716"/>
                  <a:gd name="T22" fmla="+- 0 -4329 -5550"/>
                  <a:gd name="T23" fmla="*/ -4329 h 4736"/>
                  <a:gd name="T24" fmla="+- 0 11212 9185"/>
                  <a:gd name="T25" fmla="*/ T24 w 2716"/>
                  <a:gd name="T26" fmla="+- 0 -4193 -5550"/>
                  <a:gd name="T27" fmla="*/ -4193 h 4736"/>
                  <a:gd name="T28" fmla="+- 0 11226 9185"/>
                  <a:gd name="T29" fmla="*/ T28 w 2716"/>
                  <a:gd name="T30" fmla="+- 0 -4054 -5550"/>
                  <a:gd name="T31" fmla="*/ -4054 h 4736"/>
                  <a:gd name="T32" fmla="+- 0 11236 9185"/>
                  <a:gd name="T33" fmla="*/ T32 w 2716"/>
                  <a:gd name="T34" fmla="+- 0 -3912 -5550"/>
                  <a:gd name="T35" fmla="*/ -3912 h 4736"/>
                  <a:gd name="T36" fmla="+- 0 11242 9185"/>
                  <a:gd name="T37" fmla="*/ T36 w 2716"/>
                  <a:gd name="T38" fmla="+- 0 -3767 -5550"/>
                  <a:gd name="T39" fmla="*/ -3767 h 4736"/>
                  <a:gd name="T40" fmla="+- 0 11239 9185"/>
                  <a:gd name="T41" fmla="*/ T40 w 2716"/>
                  <a:gd name="T42" fmla="+- 0 -3406 -5550"/>
                  <a:gd name="T43" fmla="*/ -3406 h 4736"/>
                  <a:gd name="T44" fmla="+- 0 11209 9185"/>
                  <a:gd name="T45" fmla="*/ T44 w 2716"/>
                  <a:gd name="T46" fmla="+- 0 -3063 -5550"/>
                  <a:gd name="T47" fmla="*/ -3063 h 4736"/>
                  <a:gd name="T48" fmla="+- 0 11155 9185"/>
                  <a:gd name="T49" fmla="*/ T48 w 2716"/>
                  <a:gd name="T50" fmla="+- 0 -2742 -5550"/>
                  <a:gd name="T51" fmla="*/ -2742 h 4736"/>
                  <a:gd name="T52" fmla="+- 0 11079 9185"/>
                  <a:gd name="T53" fmla="*/ T52 w 2716"/>
                  <a:gd name="T54" fmla="+- 0 -2449 -5550"/>
                  <a:gd name="T55" fmla="*/ -2449 h 4736"/>
                  <a:gd name="T56" fmla="+- 0 10984 9185"/>
                  <a:gd name="T57" fmla="*/ T56 w 2716"/>
                  <a:gd name="T58" fmla="+- 0 -2187 -5550"/>
                  <a:gd name="T59" fmla="*/ -2187 h 4736"/>
                  <a:gd name="T60" fmla="+- 0 10871 9185"/>
                  <a:gd name="T61" fmla="*/ T60 w 2716"/>
                  <a:gd name="T62" fmla="+- 0 -1962 -5550"/>
                  <a:gd name="T63" fmla="*/ -1962 h 4736"/>
                  <a:gd name="T64" fmla="+- 0 10741 9185"/>
                  <a:gd name="T65" fmla="*/ T64 w 2716"/>
                  <a:gd name="T66" fmla="+- 0 -1777 -5550"/>
                  <a:gd name="T67" fmla="*/ -1777 h 4736"/>
                  <a:gd name="T68" fmla="+- 0 10598 9185"/>
                  <a:gd name="T69" fmla="*/ T68 w 2716"/>
                  <a:gd name="T70" fmla="+- 0 -1639 -5550"/>
                  <a:gd name="T71" fmla="*/ -1639 h 4736"/>
                  <a:gd name="T72" fmla="+- 0 10443 9185"/>
                  <a:gd name="T73" fmla="*/ T72 w 2716"/>
                  <a:gd name="T74" fmla="+- 0 -1550 -5550"/>
                  <a:gd name="T75" fmla="*/ -1550 h 4736"/>
                  <a:gd name="T76" fmla="+- 0 10277 9185"/>
                  <a:gd name="T77" fmla="*/ T76 w 2716"/>
                  <a:gd name="T78" fmla="+- 0 -1517 -5550"/>
                  <a:gd name="T79" fmla="*/ -1517 h 4736"/>
                  <a:gd name="T80" fmla="+- 0 11487 9185"/>
                  <a:gd name="T81" fmla="*/ T80 w 2716"/>
                  <a:gd name="T82" fmla="+- 0 -1586 -5550"/>
                  <a:gd name="T83" fmla="*/ -1586 h 4736"/>
                  <a:gd name="T84" fmla="+- 0 11625 9185"/>
                  <a:gd name="T85" fmla="*/ T84 w 2716"/>
                  <a:gd name="T86" fmla="+- 0 -1896 -5550"/>
                  <a:gd name="T87" fmla="*/ -1896 h 4736"/>
                  <a:gd name="T88" fmla="+- 0 11739 9185"/>
                  <a:gd name="T89" fmla="*/ T88 w 2716"/>
                  <a:gd name="T90" fmla="+- 0 -2244 -5550"/>
                  <a:gd name="T91" fmla="*/ -2244 h 4736"/>
                  <a:gd name="T92" fmla="+- 0 11825 9185"/>
                  <a:gd name="T93" fmla="*/ T92 w 2716"/>
                  <a:gd name="T94" fmla="+- 0 -2626 -5550"/>
                  <a:gd name="T95" fmla="*/ -2626 h 4736"/>
                  <a:gd name="T96" fmla="+- 0 11880 9185"/>
                  <a:gd name="T97" fmla="*/ T96 w 2716"/>
                  <a:gd name="T98" fmla="+- 0 -3036 -5550"/>
                  <a:gd name="T99" fmla="*/ -3036 h 4736"/>
                  <a:gd name="T100" fmla="+- 0 11901 9185"/>
                  <a:gd name="T101" fmla="*/ T100 w 2716"/>
                  <a:gd name="T102" fmla="+- 0 -3468 -5550"/>
                  <a:gd name="T103" fmla="*/ -3468 h 4736"/>
                  <a:gd name="T104" fmla="+- 0 11899 9185"/>
                  <a:gd name="T105" fmla="*/ T104 w 2716"/>
                  <a:gd name="T106" fmla="+- 0 -3685 -5550"/>
                  <a:gd name="T107" fmla="*/ -3685 h 4736"/>
                  <a:gd name="T108" fmla="+- 0 11887 9185"/>
                  <a:gd name="T109" fmla="*/ T108 w 2716"/>
                  <a:gd name="T110" fmla="+- 0 -3898 -5550"/>
                  <a:gd name="T111" fmla="*/ -3898 h 4736"/>
                  <a:gd name="T112" fmla="+- 0 11868 9185"/>
                  <a:gd name="T113" fmla="*/ T112 w 2716"/>
                  <a:gd name="T114" fmla="+- 0 -4105 -5550"/>
                  <a:gd name="T115" fmla="*/ -4105 h 4736"/>
                  <a:gd name="T116" fmla="+- 0 11840 9185"/>
                  <a:gd name="T117" fmla="*/ T116 w 2716"/>
                  <a:gd name="T118" fmla="+- 0 -4306 -5550"/>
                  <a:gd name="T119" fmla="*/ -4306 h 4736"/>
                  <a:gd name="T120" fmla="+- 0 11805 9185"/>
                  <a:gd name="T121" fmla="*/ T120 w 2716"/>
                  <a:gd name="T122" fmla="+- 0 -4501 -5550"/>
                  <a:gd name="T123" fmla="*/ -4501 h 4736"/>
                  <a:gd name="T124" fmla="+- 0 11685 9185"/>
                  <a:gd name="T125" fmla="*/ T124 w 2716"/>
                  <a:gd name="T126" fmla="+- 0 -4502 -5550"/>
                  <a:gd name="T127" fmla="*/ -4502 h 4736"/>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Lst>
                <a:rect l="0" t="0" r="r" b="b"/>
                <a:pathLst>
                  <a:path w="2716" h="4736">
                    <a:moveTo>
                      <a:pt x="2500" y="1048"/>
                    </a:moveTo>
                    <a:lnTo>
                      <a:pt x="2439" y="1049"/>
                    </a:lnTo>
                    <a:lnTo>
                      <a:pt x="2377" y="1051"/>
                    </a:lnTo>
                    <a:lnTo>
                      <a:pt x="2314" y="1055"/>
                    </a:lnTo>
                    <a:lnTo>
                      <a:pt x="2251" y="1059"/>
                    </a:lnTo>
                    <a:lnTo>
                      <a:pt x="2186" y="1065"/>
                    </a:lnTo>
                    <a:lnTo>
                      <a:pt x="2121" y="1072"/>
                    </a:lnTo>
                    <a:lnTo>
                      <a:pt x="2054" y="1079"/>
                    </a:lnTo>
                    <a:lnTo>
                      <a:pt x="1987" y="1088"/>
                    </a:lnTo>
                    <a:lnTo>
                      <a:pt x="1993" y="1121"/>
                    </a:lnTo>
                    <a:lnTo>
                      <a:pt x="1999" y="1154"/>
                    </a:lnTo>
                    <a:lnTo>
                      <a:pt x="2009" y="1221"/>
                    </a:lnTo>
                    <a:lnTo>
                      <a:pt x="2019" y="1289"/>
                    </a:lnTo>
                    <a:lnTo>
                      <a:pt x="2027" y="1357"/>
                    </a:lnTo>
                    <a:lnTo>
                      <a:pt x="2035" y="1426"/>
                    </a:lnTo>
                    <a:lnTo>
                      <a:pt x="2041" y="1496"/>
                    </a:lnTo>
                    <a:lnTo>
                      <a:pt x="2047" y="1567"/>
                    </a:lnTo>
                    <a:lnTo>
                      <a:pt x="2051" y="1638"/>
                    </a:lnTo>
                    <a:lnTo>
                      <a:pt x="2055" y="1710"/>
                    </a:lnTo>
                    <a:lnTo>
                      <a:pt x="2057" y="1783"/>
                    </a:lnTo>
                    <a:lnTo>
                      <a:pt x="2059" y="1965"/>
                    </a:lnTo>
                    <a:lnTo>
                      <a:pt x="2054" y="2144"/>
                    </a:lnTo>
                    <a:lnTo>
                      <a:pt x="2042" y="2318"/>
                    </a:lnTo>
                    <a:lnTo>
                      <a:pt x="2024" y="2487"/>
                    </a:lnTo>
                    <a:lnTo>
                      <a:pt x="2000" y="2650"/>
                    </a:lnTo>
                    <a:lnTo>
                      <a:pt x="1970" y="2808"/>
                    </a:lnTo>
                    <a:lnTo>
                      <a:pt x="1935" y="2958"/>
                    </a:lnTo>
                    <a:lnTo>
                      <a:pt x="1894" y="3101"/>
                    </a:lnTo>
                    <a:lnTo>
                      <a:pt x="1849" y="3236"/>
                    </a:lnTo>
                    <a:lnTo>
                      <a:pt x="1799" y="3363"/>
                    </a:lnTo>
                    <a:lnTo>
                      <a:pt x="1744" y="3480"/>
                    </a:lnTo>
                    <a:lnTo>
                      <a:pt x="1686" y="3588"/>
                    </a:lnTo>
                    <a:lnTo>
                      <a:pt x="1623" y="3686"/>
                    </a:lnTo>
                    <a:lnTo>
                      <a:pt x="1556" y="3773"/>
                    </a:lnTo>
                    <a:lnTo>
                      <a:pt x="1486" y="3848"/>
                    </a:lnTo>
                    <a:lnTo>
                      <a:pt x="1413" y="3911"/>
                    </a:lnTo>
                    <a:lnTo>
                      <a:pt x="1337" y="3962"/>
                    </a:lnTo>
                    <a:lnTo>
                      <a:pt x="1258" y="4000"/>
                    </a:lnTo>
                    <a:lnTo>
                      <a:pt x="1176" y="4024"/>
                    </a:lnTo>
                    <a:lnTo>
                      <a:pt x="1092" y="4033"/>
                    </a:lnTo>
                    <a:lnTo>
                      <a:pt x="2263" y="4033"/>
                    </a:lnTo>
                    <a:lnTo>
                      <a:pt x="2302" y="3964"/>
                    </a:lnTo>
                    <a:lnTo>
                      <a:pt x="2374" y="3814"/>
                    </a:lnTo>
                    <a:lnTo>
                      <a:pt x="2440" y="3654"/>
                    </a:lnTo>
                    <a:lnTo>
                      <a:pt x="2500" y="3485"/>
                    </a:lnTo>
                    <a:lnTo>
                      <a:pt x="2554" y="3306"/>
                    </a:lnTo>
                    <a:lnTo>
                      <a:pt x="2600" y="3119"/>
                    </a:lnTo>
                    <a:lnTo>
                      <a:pt x="2640" y="2924"/>
                    </a:lnTo>
                    <a:lnTo>
                      <a:pt x="2671" y="2722"/>
                    </a:lnTo>
                    <a:lnTo>
                      <a:pt x="2695" y="2514"/>
                    </a:lnTo>
                    <a:lnTo>
                      <a:pt x="2710" y="2301"/>
                    </a:lnTo>
                    <a:lnTo>
                      <a:pt x="2716" y="2082"/>
                    </a:lnTo>
                    <a:lnTo>
                      <a:pt x="2716" y="1973"/>
                    </a:lnTo>
                    <a:lnTo>
                      <a:pt x="2714" y="1865"/>
                    </a:lnTo>
                    <a:lnTo>
                      <a:pt x="2709" y="1758"/>
                    </a:lnTo>
                    <a:lnTo>
                      <a:pt x="2702" y="1652"/>
                    </a:lnTo>
                    <a:lnTo>
                      <a:pt x="2694" y="1548"/>
                    </a:lnTo>
                    <a:lnTo>
                      <a:pt x="2683" y="1445"/>
                    </a:lnTo>
                    <a:lnTo>
                      <a:pt x="2670" y="1344"/>
                    </a:lnTo>
                    <a:lnTo>
                      <a:pt x="2655" y="1244"/>
                    </a:lnTo>
                    <a:lnTo>
                      <a:pt x="2638" y="1146"/>
                    </a:lnTo>
                    <a:lnTo>
                      <a:pt x="2620" y="1049"/>
                    </a:lnTo>
                    <a:lnTo>
                      <a:pt x="2560" y="1048"/>
                    </a:lnTo>
                    <a:lnTo>
                      <a:pt x="2500" y="1048"/>
                    </a:lnTo>
                  </a:path>
                </a:pathLst>
              </a:custGeom>
              <a:solidFill>
                <a:srgbClr val="008FD5"/>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1" name="Freeform 50"/>
              <p:cNvSpPr>
                <a:spLocks/>
              </p:cNvSpPr>
              <p:nvPr/>
            </p:nvSpPr>
            <p:spPr bwMode="auto">
              <a:xfrm>
                <a:off x="9185" y="-5550"/>
                <a:ext cx="2716" cy="4736"/>
              </a:xfrm>
              <a:custGeom>
                <a:avLst/>
                <a:gdLst>
                  <a:gd name="T0" fmla="+- 0 10777 9185"/>
                  <a:gd name="T1" fmla="*/ T0 w 2716"/>
                  <a:gd name="T2" fmla="+- 0 -5550 -5550"/>
                  <a:gd name="T3" fmla="*/ -5550 h 4736"/>
                  <a:gd name="T4" fmla="+- 0 10806 9185"/>
                  <a:gd name="T5" fmla="*/ T4 w 2716"/>
                  <a:gd name="T6" fmla="+- 0 -5504 -5550"/>
                  <a:gd name="T7" fmla="*/ -5504 h 4736"/>
                  <a:gd name="T8" fmla="+- 0 10838 9185"/>
                  <a:gd name="T9" fmla="*/ T8 w 2716"/>
                  <a:gd name="T10" fmla="+- 0 -5451 -5550"/>
                  <a:gd name="T11" fmla="*/ -5451 h 4736"/>
                  <a:gd name="T12" fmla="+- 0 10869 9185"/>
                  <a:gd name="T13" fmla="*/ T12 w 2716"/>
                  <a:gd name="T14" fmla="+- 0 -5395 -5550"/>
                  <a:gd name="T15" fmla="*/ -5395 h 4736"/>
                  <a:gd name="T16" fmla="+- 0 10899 9185"/>
                  <a:gd name="T17" fmla="*/ T16 w 2716"/>
                  <a:gd name="T18" fmla="+- 0 -5337 -5550"/>
                  <a:gd name="T19" fmla="*/ -5337 h 4736"/>
                  <a:gd name="T20" fmla="+- 0 10989 9185"/>
                  <a:gd name="T21" fmla="*/ T20 w 2716"/>
                  <a:gd name="T22" fmla="+- 0 -5354 -5550"/>
                  <a:gd name="T23" fmla="*/ -5354 h 4736"/>
                  <a:gd name="T24" fmla="+- 0 11078 9185"/>
                  <a:gd name="T25" fmla="*/ T24 w 2716"/>
                  <a:gd name="T26" fmla="+- 0 -5370 -5550"/>
                  <a:gd name="T27" fmla="*/ -5370 h 4736"/>
                  <a:gd name="T28" fmla="+- 0 11166 9185"/>
                  <a:gd name="T29" fmla="*/ T28 w 2716"/>
                  <a:gd name="T30" fmla="+- 0 -5383 -5550"/>
                  <a:gd name="T31" fmla="*/ -5383 h 4736"/>
                  <a:gd name="T32" fmla="+- 0 11254 9185"/>
                  <a:gd name="T33" fmla="*/ T32 w 2716"/>
                  <a:gd name="T34" fmla="+- 0 -5396 -5550"/>
                  <a:gd name="T35" fmla="*/ -5396 h 4736"/>
                  <a:gd name="T36" fmla="+- 0 11341 9185"/>
                  <a:gd name="T37" fmla="*/ T36 w 2716"/>
                  <a:gd name="T38" fmla="+- 0 -5406 -5550"/>
                  <a:gd name="T39" fmla="*/ -5406 h 4736"/>
                  <a:gd name="T40" fmla="+- 0 11427 9185"/>
                  <a:gd name="T41" fmla="*/ T40 w 2716"/>
                  <a:gd name="T42" fmla="+- 0 -5415 -5550"/>
                  <a:gd name="T43" fmla="*/ -5415 h 4736"/>
                  <a:gd name="T44" fmla="+- 0 11485 9185"/>
                  <a:gd name="T45" fmla="*/ T44 w 2716"/>
                  <a:gd name="T46" fmla="+- 0 -5421 -5550"/>
                  <a:gd name="T47" fmla="*/ -5421 h 4736"/>
                  <a:gd name="T48" fmla="+- 0 11448 9185"/>
                  <a:gd name="T49" fmla="*/ T48 w 2716"/>
                  <a:gd name="T50" fmla="+- 0 -5486 -5550"/>
                  <a:gd name="T51" fmla="*/ -5486 h 4736"/>
                  <a:gd name="T52" fmla="+- 0 11410 9185"/>
                  <a:gd name="T53" fmla="*/ T52 w 2716"/>
                  <a:gd name="T54" fmla="+- 0 -5549 -5550"/>
                  <a:gd name="T55" fmla="*/ -5549 h 4736"/>
                  <a:gd name="T56" fmla="+- 0 11410 9185"/>
                  <a:gd name="T57" fmla="*/ T56 w 2716"/>
                  <a:gd name="T58" fmla="+- 0 -5550 -5550"/>
                  <a:gd name="T59" fmla="*/ -5550 h 4736"/>
                  <a:gd name="T60" fmla="+- 0 10777 9185"/>
                  <a:gd name="T61" fmla="*/ T60 w 2716"/>
                  <a:gd name="T62" fmla="+- 0 -5550 -5550"/>
                  <a:gd name="T63" fmla="*/ -5550 h 4736"/>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Lst>
                <a:rect l="0" t="0" r="r" b="b"/>
                <a:pathLst>
                  <a:path w="2716" h="4736">
                    <a:moveTo>
                      <a:pt x="1592" y="0"/>
                    </a:moveTo>
                    <a:lnTo>
                      <a:pt x="1621" y="46"/>
                    </a:lnTo>
                    <a:lnTo>
                      <a:pt x="1653" y="99"/>
                    </a:lnTo>
                    <a:lnTo>
                      <a:pt x="1684" y="155"/>
                    </a:lnTo>
                    <a:lnTo>
                      <a:pt x="1714" y="213"/>
                    </a:lnTo>
                    <a:lnTo>
                      <a:pt x="1804" y="196"/>
                    </a:lnTo>
                    <a:lnTo>
                      <a:pt x="1893" y="180"/>
                    </a:lnTo>
                    <a:lnTo>
                      <a:pt x="1981" y="167"/>
                    </a:lnTo>
                    <a:lnTo>
                      <a:pt x="2069" y="154"/>
                    </a:lnTo>
                    <a:lnTo>
                      <a:pt x="2156" y="144"/>
                    </a:lnTo>
                    <a:lnTo>
                      <a:pt x="2242" y="135"/>
                    </a:lnTo>
                    <a:lnTo>
                      <a:pt x="2300" y="129"/>
                    </a:lnTo>
                    <a:lnTo>
                      <a:pt x="2263" y="64"/>
                    </a:lnTo>
                    <a:lnTo>
                      <a:pt x="2225" y="1"/>
                    </a:lnTo>
                    <a:lnTo>
                      <a:pt x="2225" y="0"/>
                    </a:lnTo>
                    <a:lnTo>
                      <a:pt x="1592" y="0"/>
                    </a:lnTo>
                  </a:path>
                </a:pathLst>
              </a:custGeom>
              <a:solidFill>
                <a:srgbClr val="008FD5"/>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grpSp>
          <p:nvGrpSpPr>
            <p:cNvPr id="41" name="Group 40"/>
            <p:cNvGrpSpPr>
              <a:grpSpLocks/>
            </p:cNvGrpSpPr>
            <p:nvPr/>
          </p:nvGrpSpPr>
          <p:grpSpPr bwMode="auto">
            <a:xfrm>
              <a:off x="8133" y="-5313"/>
              <a:ext cx="4906" cy="2969"/>
              <a:chOff x="8133" y="-5313"/>
              <a:chExt cx="4906" cy="2969"/>
            </a:xfrm>
          </p:grpSpPr>
          <p:sp>
            <p:nvSpPr>
              <p:cNvPr id="46" name="Freeform 45"/>
              <p:cNvSpPr>
                <a:spLocks/>
              </p:cNvSpPr>
              <p:nvPr/>
            </p:nvSpPr>
            <p:spPr bwMode="auto">
              <a:xfrm>
                <a:off x="8133" y="-5313"/>
                <a:ext cx="4906" cy="2969"/>
              </a:xfrm>
              <a:custGeom>
                <a:avLst/>
                <a:gdLst>
                  <a:gd name="T0" fmla="+- 0 13039 8133"/>
                  <a:gd name="T1" fmla="*/ T0 w 4906"/>
                  <a:gd name="T2" fmla="+- 0 -4609 -5313"/>
                  <a:gd name="T3" fmla="*/ -4609 h 2969"/>
                  <a:gd name="T4" fmla="+- 0 11696 8133"/>
                  <a:gd name="T5" fmla="*/ T4 w 4906"/>
                  <a:gd name="T6" fmla="+- 0 -4609 -5313"/>
                  <a:gd name="T7" fmla="*/ -4609 h 2969"/>
                  <a:gd name="T8" fmla="+- 0 11826 8133"/>
                  <a:gd name="T9" fmla="*/ T8 w 4906"/>
                  <a:gd name="T10" fmla="+- 0 -4602 -5313"/>
                  <a:gd name="T11" fmla="*/ -4602 h 2969"/>
                  <a:gd name="T12" fmla="+- 0 11948 8133"/>
                  <a:gd name="T13" fmla="*/ T12 w 4906"/>
                  <a:gd name="T14" fmla="+- 0 -4588 -5313"/>
                  <a:gd name="T15" fmla="*/ -4588 h 2969"/>
                  <a:gd name="T16" fmla="+- 0 12062 8133"/>
                  <a:gd name="T17" fmla="*/ T16 w 4906"/>
                  <a:gd name="T18" fmla="+- 0 -4566 -5313"/>
                  <a:gd name="T19" fmla="*/ -4566 h 2969"/>
                  <a:gd name="T20" fmla="+- 0 12167 8133"/>
                  <a:gd name="T21" fmla="*/ T20 w 4906"/>
                  <a:gd name="T22" fmla="+- 0 -4537 -5313"/>
                  <a:gd name="T23" fmla="*/ -4537 h 2969"/>
                  <a:gd name="T24" fmla="+- 0 12263 8133"/>
                  <a:gd name="T25" fmla="*/ T24 w 4906"/>
                  <a:gd name="T26" fmla="+- 0 -4501 -5313"/>
                  <a:gd name="T27" fmla="*/ -4501 h 2969"/>
                  <a:gd name="T28" fmla="+- 0 12349 8133"/>
                  <a:gd name="T29" fmla="*/ T28 w 4906"/>
                  <a:gd name="T30" fmla="+- 0 -4456 -5313"/>
                  <a:gd name="T31" fmla="*/ -4456 h 2969"/>
                  <a:gd name="T32" fmla="+- 0 12425 8133"/>
                  <a:gd name="T33" fmla="*/ T32 w 4906"/>
                  <a:gd name="T34" fmla="+- 0 -4405 -5313"/>
                  <a:gd name="T35" fmla="*/ -4405 h 2969"/>
                  <a:gd name="T36" fmla="+- 0 12489 8133"/>
                  <a:gd name="T37" fmla="*/ T36 w 4906"/>
                  <a:gd name="T38" fmla="+- 0 -4346 -5313"/>
                  <a:gd name="T39" fmla="*/ -4346 h 2969"/>
                  <a:gd name="T40" fmla="+- 0 12542 8133"/>
                  <a:gd name="T41" fmla="*/ T40 w 4906"/>
                  <a:gd name="T42" fmla="+- 0 -4279 -5313"/>
                  <a:gd name="T43" fmla="*/ -4279 h 2969"/>
                  <a:gd name="T44" fmla="+- 0 12582 8133"/>
                  <a:gd name="T45" fmla="*/ T44 w 4906"/>
                  <a:gd name="T46" fmla="+- 0 -4205 -5313"/>
                  <a:gd name="T47" fmla="*/ -4205 h 2969"/>
                  <a:gd name="T48" fmla="+- 0 12608 8133"/>
                  <a:gd name="T49" fmla="*/ T48 w 4906"/>
                  <a:gd name="T50" fmla="+- 0 -4131 -5313"/>
                  <a:gd name="T51" fmla="*/ -4131 h 2969"/>
                  <a:gd name="T52" fmla="+- 0 12621 8133"/>
                  <a:gd name="T53" fmla="*/ T52 w 4906"/>
                  <a:gd name="T54" fmla="+- 0 -4053 -5313"/>
                  <a:gd name="T55" fmla="*/ -4053 h 2969"/>
                  <a:gd name="T56" fmla="+- 0 12622 8133"/>
                  <a:gd name="T57" fmla="*/ T56 w 4906"/>
                  <a:gd name="T58" fmla="+- 0 -3972 -5313"/>
                  <a:gd name="T59" fmla="*/ -3972 h 2969"/>
                  <a:gd name="T60" fmla="+- 0 12612 8133"/>
                  <a:gd name="T61" fmla="*/ T60 w 4906"/>
                  <a:gd name="T62" fmla="+- 0 -3888 -5313"/>
                  <a:gd name="T63" fmla="*/ -3888 h 2969"/>
                  <a:gd name="T64" fmla="+- 0 12591 8133"/>
                  <a:gd name="T65" fmla="*/ T64 w 4906"/>
                  <a:gd name="T66" fmla="+- 0 -3802 -5313"/>
                  <a:gd name="T67" fmla="*/ -3802 h 2969"/>
                  <a:gd name="T68" fmla="+- 0 12560 8133"/>
                  <a:gd name="T69" fmla="*/ T68 w 4906"/>
                  <a:gd name="T70" fmla="+- 0 -3714 -5313"/>
                  <a:gd name="T71" fmla="*/ -3714 h 2969"/>
                  <a:gd name="T72" fmla="+- 0 12517 8133"/>
                  <a:gd name="T73" fmla="*/ T72 w 4906"/>
                  <a:gd name="T74" fmla="+- 0 -3625 -5313"/>
                  <a:gd name="T75" fmla="*/ -3625 h 2969"/>
                  <a:gd name="T76" fmla="+- 0 12465 8133"/>
                  <a:gd name="T77" fmla="*/ T76 w 4906"/>
                  <a:gd name="T78" fmla="+- 0 -3534 -5313"/>
                  <a:gd name="T79" fmla="*/ -3534 h 2969"/>
                  <a:gd name="T80" fmla="+- 0 12403 8133"/>
                  <a:gd name="T81" fmla="*/ T80 w 4906"/>
                  <a:gd name="T82" fmla="+- 0 -3442 -5313"/>
                  <a:gd name="T83" fmla="*/ -3442 h 2969"/>
                  <a:gd name="T84" fmla="+- 0 12332 8133"/>
                  <a:gd name="T85" fmla="*/ T84 w 4906"/>
                  <a:gd name="T86" fmla="+- 0 -3350 -5313"/>
                  <a:gd name="T87" fmla="*/ -3350 h 2969"/>
                  <a:gd name="T88" fmla="+- 0 12251 8133"/>
                  <a:gd name="T89" fmla="*/ T88 w 4906"/>
                  <a:gd name="T90" fmla="+- 0 -3258 -5313"/>
                  <a:gd name="T91" fmla="*/ -3258 h 2969"/>
                  <a:gd name="T92" fmla="+- 0 12162 8133"/>
                  <a:gd name="T93" fmla="*/ T92 w 4906"/>
                  <a:gd name="T94" fmla="+- 0 -3165 -5313"/>
                  <a:gd name="T95" fmla="*/ -3165 h 2969"/>
                  <a:gd name="T96" fmla="+- 0 12065 8133"/>
                  <a:gd name="T97" fmla="*/ T96 w 4906"/>
                  <a:gd name="T98" fmla="+- 0 -3074 -5313"/>
                  <a:gd name="T99" fmla="*/ -3074 h 2969"/>
                  <a:gd name="T100" fmla="+- 0 11959 8133"/>
                  <a:gd name="T101" fmla="*/ T100 w 4906"/>
                  <a:gd name="T102" fmla="+- 0 -2984 -5313"/>
                  <a:gd name="T103" fmla="*/ -2984 h 2969"/>
                  <a:gd name="T104" fmla="+- 0 11846 8133"/>
                  <a:gd name="T105" fmla="*/ T104 w 4906"/>
                  <a:gd name="T106" fmla="+- 0 -2894 -5313"/>
                  <a:gd name="T107" fmla="*/ -2894 h 2969"/>
                  <a:gd name="T108" fmla="+- 0 11725 8133"/>
                  <a:gd name="T109" fmla="*/ T108 w 4906"/>
                  <a:gd name="T110" fmla="+- 0 -2807 -5313"/>
                  <a:gd name="T111" fmla="*/ -2807 h 2969"/>
                  <a:gd name="T112" fmla="+- 0 11597 8133"/>
                  <a:gd name="T113" fmla="*/ T112 w 4906"/>
                  <a:gd name="T114" fmla="+- 0 -2722 -5313"/>
                  <a:gd name="T115" fmla="*/ -2722 h 2969"/>
                  <a:gd name="T116" fmla="+- 0 11462 8133"/>
                  <a:gd name="T117" fmla="*/ T116 w 4906"/>
                  <a:gd name="T118" fmla="+- 0 -2639 -5313"/>
                  <a:gd name="T119" fmla="*/ -2639 h 2969"/>
                  <a:gd name="T120" fmla="+- 0 11321 8133"/>
                  <a:gd name="T121" fmla="*/ T120 w 4906"/>
                  <a:gd name="T122" fmla="+- 0 -2560 -5313"/>
                  <a:gd name="T123" fmla="*/ -2560 h 2969"/>
                  <a:gd name="T124" fmla="+- 0 11174 8133"/>
                  <a:gd name="T125" fmla="*/ T124 w 4906"/>
                  <a:gd name="T126" fmla="+- 0 -2483 -5313"/>
                  <a:gd name="T127" fmla="*/ -2483 h 2969"/>
                  <a:gd name="T128" fmla="+- 0 11153 8133"/>
                  <a:gd name="T129" fmla="*/ T128 w 4906"/>
                  <a:gd name="T130" fmla="+- 0 -2472 -5313"/>
                  <a:gd name="T131" fmla="*/ -2472 h 2969"/>
                  <a:gd name="T132" fmla="+- 0 11136 8133"/>
                  <a:gd name="T133" fmla="*/ T132 w 4906"/>
                  <a:gd name="T134" fmla="+- 0 -2462 -5313"/>
                  <a:gd name="T135" fmla="*/ -2462 h 2969"/>
                  <a:gd name="T136" fmla="+- 0 11124 8133"/>
                  <a:gd name="T137" fmla="*/ T136 w 4906"/>
                  <a:gd name="T138" fmla="+- 0 -2453 -5313"/>
                  <a:gd name="T139" fmla="*/ -2453 h 2969"/>
                  <a:gd name="T140" fmla="+- 0 11117 8133"/>
                  <a:gd name="T141" fmla="*/ T140 w 4906"/>
                  <a:gd name="T142" fmla="+- 0 -2447 -5313"/>
                  <a:gd name="T143" fmla="*/ -2447 h 2969"/>
                  <a:gd name="T144" fmla="+- 0 11115 8133"/>
                  <a:gd name="T145" fmla="*/ T144 w 4906"/>
                  <a:gd name="T146" fmla="+- 0 -2443 -5313"/>
                  <a:gd name="T147" fmla="*/ -2443 h 2969"/>
                  <a:gd name="T148" fmla="+- 0 11118 8133"/>
                  <a:gd name="T149" fmla="*/ T148 w 4906"/>
                  <a:gd name="T150" fmla="+- 0 -2441 -5313"/>
                  <a:gd name="T151" fmla="*/ -2441 h 2969"/>
                  <a:gd name="T152" fmla="+- 0 11362 8133"/>
                  <a:gd name="T153" fmla="*/ T152 w 4906"/>
                  <a:gd name="T154" fmla="+- 0 -2537 -5313"/>
                  <a:gd name="T155" fmla="*/ -2537 h 2969"/>
                  <a:gd name="T156" fmla="+- 0 11556 8133"/>
                  <a:gd name="T157" fmla="*/ T156 w 4906"/>
                  <a:gd name="T158" fmla="+- 0 -2628 -5313"/>
                  <a:gd name="T159" fmla="*/ -2628 h 2969"/>
                  <a:gd name="T160" fmla="+- 0 11742 8133"/>
                  <a:gd name="T161" fmla="*/ T160 w 4906"/>
                  <a:gd name="T162" fmla="+- 0 -2724 -5313"/>
                  <a:gd name="T163" fmla="*/ -2724 h 2969"/>
                  <a:gd name="T164" fmla="+- 0 11919 8133"/>
                  <a:gd name="T165" fmla="*/ T164 w 4906"/>
                  <a:gd name="T166" fmla="+- 0 -2826 -5313"/>
                  <a:gd name="T167" fmla="*/ -2826 h 2969"/>
                  <a:gd name="T168" fmla="+- 0 12087 8133"/>
                  <a:gd name="T169" fmla="*/ T168 w 4906"/>
                  <a:gd name="T170" fmla="+- 0 -2932 -5313"/>
                  <a:gd name="T171" fmla="*/ -2932 h 2969"/>
                  <a:gd name="T172" fmla="+- 0 12245 8133"/>
                  <a:gd name="T173" fmla="*/ T172 w 4906"/>
                  <a:gd name="T174" fmla="+- 0 -3043 -5313"/>
                  <a:gd name="T175" fmla="*/ -3043 h 2969"/>
                  <a:gd name="T176" fmla="+- 0 12392 8133"/>
                  <a:gd name="T177" fmla="*/ T176 w 4906"/>
                  <a:gd name="T178" fmla="+- 0 -3157 -5313"/>
                  <a:gd name="T179" fmla="*/ -3157 h 2969"/>
                  <a:gd name="T180" fmla="+- 0 12529 8133"/>
                  <a:gd name="T181" fmla="*/ T180 w 4906"/>
                  <a:gd name="T182" fmla="+- 0 -3274 -5313"/>
                  <a:gd name="T183" fmla="*/ -3274 h 2969"/>
                  <a:gd name="T184" fmla="+- 0 12655 8133"/>
                  <a:gd name="T185" fmla="*/ T184 w 4906"/>
                  <a:gd name="T186" fmla="+- 0 -3393 -5313"/>
                  <a:gd name="T187" fmla="*/ -3393 h 2969"/>
                  <a:gd name="T188" fmla="+- 0 12768 8133"/>
                  <a:gd name="T189" fmla="*/ T188 w 4906"/>
                  <a:gd name="T190" fmla="+- 0 -3514 -5313"/>
                  <a:gd name="T191" fmla="*/ -3514 h 2969"/>
                  <a:gd name="T192" fmla="+- 0 12870 8133"/>
                  <a:gd name="T193" fmla="*/ T192 w 4906"/>
                  <a:gd name="T194" fmla="+- 0 -3636 -5313"/>
                  <a:gd name="T195" fmla="*/ -3636 h 2969"/>
                  <a:gd name="T196" fmla="+- 0 12958 8133"/>
                  <a:gd name="T197" fmla="*/ T196 w 4906"/>
                  <a:gd name="T198" fmla="+- 0 -3759 -5313"/>
                  <a:gd name="T199" fmla="*/ -3759 h 2969"/>
                  <a:gd name="T200" fmla="+- 0 13033 8133"/>
                  <a:gd name="T201" fmla="*/ T200 w 4906"/>
                  <a:gd name="T202" fmla="+- 0 -3881 -5313"/>
                  <a:gd name="T203" fmla="*/ -3881 h 2969"/>
                  <a:gd name="T204" fmla="+- 0 13039 8133"/>
                  <a:gd name="T205" fmla="*/ T204 w 4906"/>
                  <a:gd name="T206" fmla="+- 0 -3893 -5313"/>
                  <a:gd name="T207" fmla="*/ -3893 h 2969"/>
                  <a:gd name="T208" fmla="+- 0 13039 8133"/>
                  <a:gd name="T209" fmla="*/ T208 w 4906"/>
                  <a:gd name="T210" fmla="+- 0 -4609 -5313"/>
                  <a:gd name="T211" fmla="*/ -4609 h 296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 ang="0">
                    <a:pos x="T197" y="T199"/>
                  </a:cxn>
                  <a:cxn ang="0">
                    <a:pos x="T201" y="T203"/>
                  </a:cxn>
                  <a:cxn ang="0">
                    <a:pos x="T205" y="T207"/>
                  </a:cxn>
                  <a:cxn ang="0">
                    <a:pos x="T209" y="T211"/>
                  </a:cxn>
                </a:cxnLst>
                <a:rect l="0" t="0" r="r" b="b"/>
                <a:pathLst>
                  <a:path w="4906" h="2969">
                    <a:moveTo>
                      <a:pt x="4906" y="704"/>
                    </a:moveTo>
                    <a:lnTo>
                      <a:pt x="3563" y="704"/>
                    </a:lnTo>
                    <a:lnTo>
                      <a:pt x="3693" y="711"/>
                    </a:lnTo>
                    <a:lnTo>
                      <a:pt x="3815" y="725"/>
                    </a:lnTo>
                    <a:lnTo>
                      <a:pt x="3929" y="747"/>
                    </a:lnTo>
                    <a:lnTo>
                      <a:pt x="4034" y="776"/>
                    </a:lnTo>
                    <a:lnTo>
                      <a:pt x="4130" y="812"/>
                    </a:lnTo>
                    <a:lnTo>
                      <a:pt x="4216" y="857"/>
                    </a:lnTo>
                    <a:lnTo>
                      <a:pt x="4292" y="908"/>
                    </a:lnTo>
                    <a:lnTo>
                      <a:pt x="4356" y="967"/>
                    </a:lnTo>
                    <a:lnTo>
                      <a:pt x="4409" y="1034"/>
                    </a:lnTo>
                    <a:lnTo>
                      <a:pt x="4449" y="1108"/>
                    </a:lnTo>
                    <a:lnTo>
                      <a:pt x="4475" y="1182"/>
                    </a:lnTo>
                    <a:lnTo>
                      <a:pt x="4488" y="1260"/>
                    </a:lnTo>
                    <a:lnTo>
                      <a:pt x="4489" y="1341"/>
                    </a:lnTo>
                    <a:lnTo>
                      <a:pt x="4479" y="1425"/>
                    </a:lnTo>
                    <a:lnTo>
                      <a:pt x="4458" y="1511"/>
                    </a:lnTo>
                    <a:lnTo>
                      <a:pt x="4427" y="1599"/>
                    </a:lnTo>
                    <a:lnTo>
                      <a:pt x="4384" y="1688"/>
                    </a:lnTo>
                    <a:lnTo>
                      <a:pt x="4332" y="1779"/>
                    </a:lnTo>
                    <a:lnTo>
                      <a:pt x="4270" y="1871"/>
                    </a:lnTo>
                    <a:lnTo>
                      <a:pt x="4199" y="1963"/>
                    </a:lnTo>
                    <a:lnTo>
                      <a:pt x="4118" y="2055"/>
                    </a:lnTo>
                    <a:lnTo>
                      <a:pt x="4029" y="2148"/>
                    </a:lnTo>
                    <a:lnTo>
                      <a:pt x="3932" y="2239"/>
                    </a:lnTo>
                    <a:lnTo>
                      <a:pt x="3826" y="2329"/>
                    </a:lnTo>
                    <a:lnTo>
                      <a:pt x="3713" y="2419"/>
                    </a:lnTo>
                    <a:lnTo>
                      <a:pt x="3592" y="2506"/>
                    </a:lnTo>
                    <a:lnTo>
                      <a:pt x="3464" y="2591"/>
                    </a:lnTo>
                    <a:lnTo>
                      <a:pt x="3329" y="2674"/>
                    </a:lnTo>
                    <a:lnTo>
                      <a:pt x="3188" y="2753"/>
                    </a:lnTo>
                    <a:lnTo>
                      <a:pt x="3041" y="2830"/>
                    </a:lnTo>
                    <a:lnTo>
                      <a:pt x="3020" y="2841"/>
                    </a:lnTo>
                    <a:lnTo>
                      <a:pt x="3003" y="2851"/>
                    </a:lnTo>
                    <a:lnTo>
                      <a:pt x="2991" y="2860"/>
                    </a:lnTo>
                    <a:lnTo>
                      <a:pt x="2984" y="2866"/>
                    </a:lnTo>
                    <a:lnTo>
                      <a:pt x="2982" y="2870"/>
                    </a:lnTo>
                    <a:lnTo>
                      <a:pt x="2985" y="2872"/>
                    </a:lnTo>
                    <a:lnTo>
                      <a:pt x="3229" y="2776"/>
                    </a:lnTo>
                    <a:lnTo>
                      <a:pt x="3423" y="2685"/>
                    </a:lnTo>
                    <a:lnTo>
                      <a:pt x="3609" y="2589"/>
                    </a:lnTo>
                    <a:lnTo>
                      <a:pt x="3786" y="2487"/>
                    </a:lnTo>
                    <a:lnTo>
                      <a:pt x="3954" y="2381"/>
                    </a:lnTo>
                    <a:lnTo>
                      <a:pt x="4112" y="2270"/>
                    </a:lnTo>
                    <a:lnTo>
                      <a:pt x="4259" y="2156"/>
                    </a:lnTo>
                    <a:lnTo>
                      <a:pt x="4396" y="2039"/>
                    </a:lnTo>
                    <a:lnTo>
                      <a:pt x="4522" y="1920"/>
                    </a:lnTo>
                    <a:lnTo>
                      <a:pt x="4635" y="1799"/>
                    </a:lnTo>
                    <a:lnTo>
                      <a:pt x="4737" y="1677"/>
                    </a:lnTo>
                    <a:lnTo>
                      <a:pt x="4825" y="1554"/>
                    </a:lnTo>
                    <a:lnTo>
                      <a:pt x="4900" y="1432"/>
                    </a:lnTo>
                    <a:lnTo>
                      <a:pt x="4906" y="1420"/>
                    </a:lnTo>
                    <a:lnTo>
                      <a:pt x="4906" y="704"/>
                    </a:lnTo>
                  </a:path>
                </a:pathLst>
              </a:custGeom>
              <a:solidFill>
                <a:srgbClr val="008FD5"/>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47" name="Freeform 46"/>
              <p:cNvSpPr>
                <a:spLocks/>
              </p:cNvSpPr>
              <p:nvPr/>
            </p:nvSpPr>
            <p:spPr bwMode="auto">
              <a:xfrm>
                <a:off x="8133" y="-5313"/>
                <a:ext cx="4906" cy="2969"/>
              </a:xfrm>
              <a:custGeom>
                <a:avLst/>
                <a:gdLst>
                  <a:gd name="T0" fmla="+- 0 11546 8133"/>
                  <a:gd name="T1" fmla="*/ T0 w 4906"/>
                  <a:gd name="T2" fmla="+- 0 -5305 -5313"/>
                  <a:gd name="T3" fmla="*/ -5305 h 2969"/>
                  <a:gd name="T4" fmla="+- 0 11170 8133"/>
                  <a:gd name="T5" fmla="*/ T4 w 4906"/>
                  <a:gd name="T6" fmla="+- 0 -5261 -5313"/>
                  <a:gd name="T7" fmla="*/ -5261 h 2969"/>
                  <a:gd name="T8" fmla="+- 0 10776 8133"/>
                  <a:gd name="T9" fmla="*/ T8 w 4906"/>
                  <a:gd name="T10" fmla="+- 0 -5178 -5313"/>
                  <a:gd name="T11" fmla="*/ -5178 h 2969"/>
                  <a:gd name="T12" fmla="+- 0 10370 8133"/>
                  <a:gd name="T13" fmla="*/ T12 w 4906"/>
                  <a:gd name="T14" fmla="+- 0 -5056 -5313"/>
                  <a:gd name="T15" fmla="*/ -5056 h 2969"/>
                  <a:gd name="T16" fmla="+- 0 10096 8133"/>
                  <a:gd name="T17" fmla="*/ T16 w 4906"/>
                  <a:gd name="T18" fmla="+- 0 -4952 -5313"/>
                  <a:gd name="T19" fmla="*/ -4952 h 2969"/>
                  <a:gd name="T20" fmla="+- 0 9960 8133"/>
                  <a:gd name="T21" fmla="*/ T20 w 4906"/>
                  <a:gd name="T22" fmla="+- 0 -4894 -5313"/>
                  <a:gd name="T23" fmla="*/ -4894 h 2969"/>
                  <a:gd name="T24" fmla="+- 0 9827 8133"/>
                  <a:gd name="T25" fmla="*/ T24 w 4906"/>
                  <a:gd name="T26" fmla="+- 0 -4833 -5313"/>
                  <a:gd name="T27" fmla="*/ -4833 h 2969"/>
                  <a:gd name="T28" fmla="+- 0 9699 8133"/>
                  <a:gd name="T29" fmla="*/ T28 w 4906"/>
                  <a:gd name="T30" fmla="+- 0 -4769 -5313"/>
                  <a:gd name="T31" fmla="*/ -4769 h 2969"/>
                  <a:gd name="T32" fmla="+- 0 9574 8133"/>
                  <a:gd name="T33" fmla="*/ T32 w 4906"/>
                  <a:gd name="T34" fmla="+- 0 -4702 -5313"/>
                  <a:gd name="T35" fmla="*/ -4702 h 2969"/>
                  <a:gd name="T36" fmla="+- 0 9453 8133"/>
                  <a:gd name="T37" fmla="*/ T36 w 4906"/>
                  <a:gd name="T38" fmla="+- 0 -4633 -5313"/>
                  <a:gd name="T39" fmla="*/ -4633 h 2969"/>
                  <a:gd name="T40" fmla="+- 0 9337 8133"/>
                  <a:gd name="T41" fmla="*/ T40 w 4906"/>
                  <a:gd name="T42" fmla="+- 0 -4562 -5313"/>
                  <a:gd name="T43" fmla="*/ -4562 h 2969"/>
                  <a:gd name="T44" fmla="+- 0 9225 8133"/>
                  <a:gd name="T45" fmla="*/ T44 w 4906"/>
                  <a:gd name="T46" fmla="+- 0 -4489 -5313"/>
                  <a:gd name="T47" fmla="*/ -4489 h 2969"/>
                  <a:gd name="T48" fmla="+- 0 9117 8133"/>
                  <a:gd name="T49" fmla="*/ T48 w 4906"/>
                  <a:gd name="T50" fmla="+- 0 -4414 -5313"/>
                  <a:gd name="T51" fmla="*/ -4414 h 2969"/>
                  <a:gd name="T52" fmla="+- 0 9015 8133"/>
                  <a:gd name="T53" fmla="*/ T52 w 4906"/>
                  <a:gd name="T54" fmla="+- 0 -4338 -5313"/>
                  <a:gd name="T55" fmla="*/ -4338 h 2969"/>
                  <a:gd name="T56" fmla="+- 0 8980 8133"/>
                  <a:gd name="T57" fmla="*/ T56 w 4906"/>
                  <a:gd name="T58" fmla="+- 0 -4275 -5313"/>
                  <a:gd name="T59" fmla="*/ -4275 h 2969"/>
                  <a:gd name="T60" fmla="+- 0 9079 8133"/>
                  <a:gd name="T61" fmla="*/ T60 w 4906"/>
                  <a:gd name="T62" fmla="+- 0 -4131 -5313"/>
                  <a:gd name="T63" fmla="*/ -4131 h 2969"/>
                  <a:gd name="T64" fmla="+- 0 9154 8133"/>
                  <a:gd name="T65" fmla="*/ T64 w 4906"/>
                  <a:gd name="T66" fmla="+- 0 -4034 -5313"/>
                  <a:gd name="T67" fmla="*/ -4034 h 2969"/>
                  <a:gd name="T68" fmla="+- 0 9234 8133"/>
                  <a:gd name="T69" fmla="*/ T68 w 4906"/>
                  <a:gd name="T70" fmla="+- 0 -3938 -5313"/>
                  <a:gd name="T71" fmla="*/ -3938 h 2969"/>
                  <a:gd name="T72" fmla="+- 0 9321 8133"/>
                  <a:gd name="T73" fmla="*/ T72 w 4906"/>
                  <a:gd name="T74" fmla="+- 0 -3841 -5313"/>
                  <a:gd name="T75" fmla="*/ -3841 h 2969"/>
                  <a:gd name="T76" fmla="+- 0 9378 8133"/>
                  <a:gd name="T77" fmla="*/ T76 w 4906"/>
                  <a:gd name="T78" fmla="+- 0 -3841 -5313"/>
                  <a:gd name="T79" fmla="*/ -3841 h 2969"/>
                  <a:gd name="T80" fmla="+- 0 9486 8133"/>
                  <a:gd name="T81" fmla="*/ T80 w 4906"/>
                  <a:gd name="T82" fmla="+- 0 -3912 -5313"/>
                  <a:gd name="T83" fmla="*/ -3912 h 2969"/>
                  <a:gd name="T84" fmla="+- 0 9636 8133"/>
                  <a:gd name="T85" fmla="*/ T84 w 4906"/>
                  <a:gd name="T86" fmla="+- 0 -4004 -5313"/>
                  <a:gd name="T87" fmla="*/ -4004 h 2969"/>
                  <a:gd name="T88" fmla="+- 0 9795 8133"/>
                  <a:gd name="T89" fmla="*/ T88 w 4906"/>
                  <a:gd name="T90" fmla="+- 0 -4093 -5313"/>
                  <a:gd name="T91" fmla="*/ -4093 h 2969"/>
                  <a:gd name="T92" fmla="+- 0 9961 8133"/>
                  <a:gd name="T93" fmla="*/ T92 w 4906"/>
                  <a:gd name="T94" fmla="+- 0 -4177 -5313"/>
                  <a:gd name="T95" fmla="*/ -4177 h 2969"/>
                  <a:gd name="T96" fmla="+- 0 10134 8133"/>
                  <a:gd name="T97" fmla="*/ T96 w 4906"/>
                  <a:gd name="T98" fmla="+- 0 -4257 -5313"/>
                  <a:gd name="T99" fmla="*/ -4257 h 2969"/>
                  <a:gd name="T100" fmla="+- 0 10470 8133"/>
                  <a:gd name="T101" fmla="*/ T100 w 4906"/>
                  <a:gd name="T102" fmla="+- 0 -4388 -5313"/>
                  <a:gd name="T103" fmla="*/ -4388 h 2969"/>
                  <a:gd name="T104" fmla="+- 0 10800 8133"/>
                  <a:gd name="T105" fmla="*/ T104 w 4906"/>
                  <a:gd name="T106" fmla="+- 0 -4489 -5313"/>
                  <a:gd name="T107" fmla="*/ -4489 h 2969"/>
                  <a:gd name="T108" fmla="+- 0 11117 8133"/>
                  <a:gd name="T109" fmla="*/ T108 w 4906"/>
                  <a:gd name="T110" fmla="+- 0 -4560 -5313"/>
                  <a:gd name="T111" fmla="*/ -4560 h 2969"/>
                  <a:gd name="T112" fmla="+- 0 11418 8133"/>
                  <a:gd name="T113" fmla="*/ T112 w 4906"/>
                  <a:gd name="T114" fmla="+- 0 -4599 -5313"/>
                  <a:gd name="T115" fmla="*/ -4599 h 2969"/>
                  <a:gd name="T116" fmla="+- 0 13039 8133"/>
                  <a:gd name="T117" fmla="*/ T116 w 4906"/>
                  <a:gd name="T118" fmla="+- 0 -4609 -5313"/>
                  <a:gd name="T119" fmla="*/ -4609 h 2969"/>
                  <a:gd name="T120" fmla="+- 0 13030 8133"/>
                  <a:gd name="T121" fmla="*/ T120 w 4906"/>
                  <a:gd name="T122" fmla="+- 0 -4885 -5313"/>
                  <a:gd name="T123" fmla="*/ -4885 h 2969"/>
                  <a:gd name="T124" fmla="+- 0 12859 8133"/>
                  <a:gd name="T125" fmla="*/ T124 w 4906"/>
                  <a:gd name="T126" fmla="+- 0 -5043 -5313"/>
                  <a:gd name="T127" fmla="*/ -5043 h 2969"/>
                  <a:gd name="T128" fmla="+- 0 12637 8133"/>
                  <a:gd name="T129" fmla="*/ T128 w 4906"/>
                  <a:gd name="T130" fmla="+- 0 -5165 -5313"/>
                  <a:gd name="T131" fmla="*/ -5165 h 2969"/>
                  <a:gd name="T132" fmla="+- 0 12370 8133"/>
                  <a:gd name="T133" fmla="*/ T132 w 4906"/>
                  <a:gd name="T134" fmla="+- 0 -5251 -5313"/>
                  <a:gd name="T135" fmla="*/ -5251 h 2969"/>
                  <a:gd name="T136" fmla="+- 0 12065 8133"/>
                  <a:gd name="T137" fmla="*/ T136 w 4906"/>
                  <a:gd name="T138" fmla="+- 0 -5300 -5313"/>
                  <a:gd name="T139" fmla="*/ -5300 h 2969"/>
                  <a:gd name="T140" fmla="+- 0 11726 8133"/>
                  <a:gd name="T141" fmla="*/ T140 w 4906"/>
                  <a:gd name="T142" fmla="+- 0 -5313 -5313"/>
                  <a:gd name="T143" fmla="*/ -5313 h 296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Lst>
                <a:rect l="0" t="0" r="r" b="b"/>
                <a:pathLst>
                  <a:path w="4906" h="2969">
                    <a:moveTo>
                      <a:pt x="3593" y="0"/>
                    </a:moveTo>
                    <a:lnTo>
                      <a:pt x="3413" y="8"/>
                    </a:lnTo>
                    <a:lnTo>
                      <a:pt x="3227" y="25"/>
                    </a:lnTo>
                    <a:lnTo>
                      <a:pt x="3037" y="52"/>
                    </a:lnTo>
                    <a:lnTo>
                      <a:pt x="2841" y="89"/>
                    </a:lnTo>
                    <a:lnTo>
                      <a:pt x="2643" y="135"/>
                    </a:lnTo>
                    <a:lnTo>
                      <a:pt x="2441" y="191"/>
                    </a:lnTo>
                    <a:lnTo>
                      <a:pt x="2237" y="257"/>
                    </a:lnTo>
                    <a:lnTo>
                      <a:pt x="2032" y="333"/>
                    </a:lnTo>
                    <a:lnTo>
                      <a:pt x="1963" y="361"/>
                    </a:lnTo>
                    <a:lnTo>
                      <a:pt x="1894" y="390"/>
                    </a:lnTo>
                    <a:lnTo>
                      <a:pt x="1827" y="419"/>
                    </a:lnTo>
                    <a:lnTo>
                      <a:pt x="1760" y="450"/>
                    </a:lnTo>
                    <a:lnTo>
                      <a:pt x="1694" y="480"/>
                    </a:lnTo>
                    <a:lnTo>
                      <a:pt x="1630" y="512"/>
                    </a:lnTo>
                    <a:lnTo>
                      <a:pt x="1566" y="544"/>
                    </a:lnTo>
                    <a:lnTo>
                      <a:pt x="1503" y="577"/>
                    </a:lnTo>
                    <a:lnTo>
                      <a:pt x="1441" y="611"/>
                    </a:lnTo>
                    <a:lnTo>
                      <a:pt x="1380" y="645"/>
                    </a:lnTo>
                    <a:lnTo>
                      <a:pt x="1320" y="680"/>
                    </a:lnTo>
                    <a:lnTo>
                      <a:pt x="1262" y="715"/>
                    </a:lnTo>
                    <a:lnTo>
                      <a:pt x="1204" y="751"/>
                    </a:lnTo>
                    <a:lnTo>
                      <a:pt x="1148" y="787"/>
                    </a:lnTo>
                    <a:lnTo>
                      <a:pt x="1092" y="824"/>
                    </a:lnTo>
                    <a:lnTo>
                      <a:pt x="1038" y="861"/>
                    </a:lnTo>
                    <a:lnTo>
                      <a:pt x="984" y="899"/>
                    </a:lnTo>
                    <a:lnTo>
                      <a:pt x="932" y="937"/>
                    </a:lnTo>
                    <a:lnTo>
                      <a:pt x="882" y="975"/>
                    </a:lnTo>
                    <a:lnTo>
                      <a:pt x="832" y="1014"/>
                    </a:lnTo>
                    <a:lnTo>
                      <a:pt x="847" y="1038"/>
                    </a:lnTo>
                    <a:lnTo>
                      <a:pt x="895" y="1110"/>
                    </a:lnTo>
                    <a:lnTo>
                      <a:pt x="946" y="1182"/>
                    </a:lnTo>
                    <a:lnTo>
                      <a:pt x="983" y="1230"/>
                    </a:lnTo>
                    <a:lnTo>
                      <a:pt x="1021" y="1279"/>
                    </a:lnTo>
                    <a:lnTo>
                      <a:pt x="1060" y="1327"/>
                    </a:lnTo>
                    <a:lnTo>
                      <a:pt x="1101" y="1375"/>
                    </a:lnTo>
                    <a:lnTo>
                      <a:pt x="1144" y="1425"/>
                    </a:lnTo>
                    <a:lnTo>
                      <a:pt x="1188" y="1472"/>
                    </a:lnTo>
                    <a:lnTo>
                      <a:pt x="1210" y="1496"/>
                    </a:lnTo>
                    <a:lnTo>
                      <a:pt x="1245" y="1472"/>
                    </a:lnTo>
                    <a:lnTo>
                      <a:pt x="1280" y="1448"/>
                    </a:lnTo>
                    <a:lnTo>
                      <a:pt x="1353" y="1401"/>
                    </a:lnTo>
                    <a:lnTo>
                      <a:pt x="1427" y="1354"/>
                    </a:lnTo>
                    <a:lnTo>
                      <a:pt x="1503" y="1309"/>
                    </a:lnTo>
                    <a:lnTo>
                      <a:pt x="1582" y="1264"/>
                    </a:lnTo>
                    <a:lnTo>
                      <a:pt x="1662" y="1220"/>
                    </a:lnTo>
                    <a:lnTo>
                      <a:pt x="1744" y="1177"/>
                    </a:lnTo>
                    <a:lnTo>
                      <a:pt x="1828" y="1136"/>
                    </a:lnTo>
                    <a:lnTo>
                      <a:pt x="1914" y="1095"/>
                    </a:lnTo>
                    <a:lnTo>
                      <a:pt x="2001" y="1056"/>
                    </a:lnTo>
                    <a:lnTo>
                      <a:pt x="2170" y="987"/>
                    </a:lnTo>
                    <a:lnTo>
                      <a:pt x="2337" y="925"/>
                    </a:lnTo>
                    <a:lnTo>
                      <a:pt x="2503" y="870"/>
                    </a:lnTo>
                    <a:lnTo>
                      <a:pt x="2667" y="824"/>
                    </a:lnTo>
                    <a:lnTo>
                      <a:pt x="2827" y="785"/>
                    </a:lnTo>
                    <a:lnTo>
                      <a:pt x="2984" y="753"/>
                    </a:lnTo>
                    <a:lnTo>
                      <a:pt x="3137" y="730"/>
                    </a:lnTo>
                    <a:lnTo>
                      <a:pt x="3285" y="714"/>
                    </a:lnTo>
                    <a:lnTo>
                      <a:pt x="3427" y="705"/>
                    </a:lnTo>
                    <a:lnTo>
                      <a:pt x="4906" y="704"/>
                    </a:lnTo>
                    <a:lnTo>
                      <a:pt x="4906" y="441"/>
                    </a:lnTo>
                    <a:lnTo>
                      <a:pt x="4897" y="428"/>
                    </a:lnTo>
                    <a:lnTo>
                      <a:pt x="4818" y="345"/>
                    </a:lnTo>
                    <a:lnTo>
                      <a:pt x="4726" y="270"/>
                    </a:lnTo>
                    <a:lnTo>
                      <a:pt x="4621" y="205"/>
                    </a:lnTo>
                    <a:lnTo>
                      <a:pt x="4504" y="148"/>
                    </a:lnTo>
                    <a:lnTo>
                      <a:pt x="4376" y="101"/>
                    </a:lnTo>
                    <a:lnTo>
                      <a:pt x="4237" y="62"/>
                    </a:lnTo>
                    <a:lnTo>
                      <a:pt x="4089" y="33"/>
                    </a:lnTo>
                    <a:lnTo>
                      <a:pt x="3932" y="13"/>
                    </a:lnTo>
                    <a:lnTo>
                      <a:pt x="3766" y="2"/>
                    </a:lnTo>
                    <a:lnTo>
                      <a:pt x="3593" y="0"/>
                    </a:lnTo>
                  </a:path>
                </a:pathLst>
              </a:custGeom>
              <a:solidFill>
                <a:srgbClr val="008FD5"/>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48" name="Freeform 47"/>
              <p:cNvSpPr>
                <a:spLocks/>
              </p:cNvSpPr>
              <p:nvPr/>
            </p:nvSpPr>
            <p:spPr bwMode="auto">
              <a:xfrm>
                <a:off x="8133" y="-5313"/>
                <a:ext cx="4906" cy="2969"/>
              </a:xfrm>
              <a:custGeom>
                <a:avLst/>
                <a:gdLst>
                  <a:gd name="T0" fmla="+- 0 8286 8133"/>
                  <a:gd name="T1" fmla="*/ T0 w 4906"/>
                  <a:gd name="T2" fmla="+- 0 -3536 -5313"/>
                  <a:gd name="T3" fmla="*/ -3536 h 2969"/>
                  <a:gd name="T4" fmla="+- 0 8244 8133"/>
                  <a:gd name="T5" fmla="*/ T4 w 4906"/>
                  <a:gd name="T6" fmla="+- 0 -3452 -5313"/>
                  <a:gd name="T7" fmla="*/ -3452 h 2969"/>
                  <a:gd name="T8" fmla="+- 0 8208 8133"/>
                  <a:gd name="T9" fmla="*/ T8 w 4906"/>
                  <a:gd name="T10" fmla="+- 0 -3368 -5313"/>
                  <a:gd name="T11" fmla="*/ -3368 h 2969"/>
                  <a:gd name="T12" fmla="+- 0 8179 8133"/>
                  <a:gd name="T13" fmla="*/ T12 w 4906"/>
                  <a:gd name="T14" fmla="+- 0 -3285 -5313"/>
                  <a:gd name="T15" fmla="*/ -3285 h 2969"/>
                  <a:gd name="T16" fmla="+- 0 8157 8133"/>
                  <a:gd name="T17" fmla="*/ T16 w 4906"/>
                  <a:gd name="T18" fmla="+- 0 -3203 -5313"/>
                  <a:gd name="T19" fmla="*/ -3203 h 2969"/>
                  <a:gd name="T20" fmla="+- 0 8142 8133"/>
                  <a:gd name="T21" fmla="*/ T20 w 4906"/>
                  <a:gd name="T22" fmla="+- 0 -3122 -5313"/>
                  <a:gd name="T23" fmla="*/ -3122 h 2969"/>
                  <a:gd name="T24" fmla="+- 0 8134 8133"/>
                  <a:gd name="T25" fmla="*/ T24 w 4906"/>
                  <a:gd name="T26" fmla="+- 0 -3042 -5313"/>
                  <a:gd name="T27" fmla="*/ -3042 h 2969"/>
                  <a:gd name="T28" fmla="+- 0 8133 8133"/>
                  <a:gd name="T29" fmla="*/ T28 w 4906"/>
                  <a:gd name="T30" fmla="+- 0 -3003 -5313"/>
                  <a:gd name="T31" fmla="*/ -3003 h 2969"/>
                  <a:gd name="T32" fmla="+- 0 8135 8133"/>
                  <a:gd name="T33" fmla="*/ T32 w 4906"/>
                  <a:gd name="T34" fmla="+- 0 -2964 -5313"/>
                  <a:gd name="T35" fmla="*/ -2964 h 2969"/>
                  <a:gd name="T36" fmla="+- 0 8142 8133"/>
                  <a:gd name="T37" fmla="*/ T36 w 4906"/>
                  <a:gd name="T38" fmla="+- 0 -2887 -5313"/>
                  <a:gd name="T39" fmla="*/ -2887 h 2969"/>
                  <a:gd name="T40" fmla="+- 0 8158 8133"/>
                  <a:gd name="T41" fmla="*/ T40 w 4906"/>
                  <a:gd name="T42" fmla="+- 0 -2812 -5313"/>
                  <a:gd name="T43" fmla="*/ -2812 h 2969"/>
                  <a:gd name="T44" fmla="+- 0 8183 8133"/>
                  <a:gd name="T45" fmla="*/ T44 w 4906"/>
                  <a:gd name="T46" fmla="+- 0 -2739 -5313"/>
                  <a:gd name="T47" fmla="*/ -2739 h 2969"/>
                  <a:gd name="T48" fmla="+- 0 8217 8133"/>
                  <a:gd name="T49" fmla="*/ T48 w 4906"/>
                  <a:gd name="T50" fmla="+- 0 -2664 -5313"/>
                  <a:gd name="T51" fmla="*/ -2664 h 2969"/>
                  <a:gd name="T52" fmla="+- 0 8260 8133"/>
                  <a:gd name="T53" fmla="*/ T52 w 4906"/>
                  <a:gd name="T54" fmla="+- 0 -2594 -5313"/>
                  <a:gd name="T55" fmla="*/ -2594 h 2969"/>
                  <a:gd name="T56" fmla="+- 0 8311 8133"/>
                  <a:gd name="T57" fmla="*/ T56 w 4906"/>
                  <a:gd name="T58" fmla="+- 0 -2530 -5313"/>
                  <a:gd name="T59" fmla="*/ -2530 h 2969"/>
                  <a:gd name="T60" fmla="+- 0 8369 8133"/>
                  <a:gd name="T61" fmla="*/ T60 w 4906"/>
                  <a:gd name="T62" fmla="+- 0 -2471 -5313"/>
                  <a:gd name="T63" fmla="*/ -2471 h 2969"/>
                  <a:gd name="T64" fmla="+- 0 8433 8133"/>
                  <a:gd name="T65" fmla="*/ T64 w 4906"/>
                  <a:gd name="T66" fmla="+- 0 -2418 -5313"/>
                  <a:gd name="T67" fmla="*/ -2418 h 2969"/>
                  <a:gd name="T68" fmla="+- 0 8503 8133"/>
                  <a:gd name="T69" fmla="*/ T68 w 4906"/>
                  <a:gd name="T70" fmla="+- 0 -2372 -5313"/>
                  <a:gd name="T71" fmla="*/ -2372 h 2969"/>
                  <a:gd name="T72" fmla="+- 0 8553 8133"/>
                  <a:gd name="T73" fmla="*/ T72 w 4906"/>
                  <a:gd name="T74" fmla="+- 0 -2344 -5313"/>
                  <a:gd name="T75" fmla="*/ -2344 h 2969"/>
                  <a:gd name="T76" fmla="+- 0 8541 8133"/>
                  <a:gd name="T77" fmla="*/ T76 w 4906"/>
                  <a:gd name="T78" fmla="+- 0 -2361 -5313"/>
                  <a:gd name="T79" fmla="*/ -2361 h 2969"/>
                  <a:gd name="T80" fmla="+- 0 8530 8133"/>
                  <a:gd name="T81" fmla="*/ T80 w 4906"/>
                  <a:gd name="T82" fmla="+- 0 -2378 -5313"/>
                  <a:gd name="T83" fmla="*/ -2378 h 2969"/>
                  <a:gd name="T84" fmla="+- 0 8502 8133"/>
                  <a:gd name="T85" fmla="*/ T84 w 4906"/>
                  <a:gd name="T86" fmla="+- 0 -2431 -5313"/>
                  <a:gd name="T87" fmla="*/ -2431 h 2969"/>
                  <a:gd name="T88" fmla="+- 0 8480 8133"/>
                  <a:gd name="T89" fmla="*/ T88 w 4906"/>
                  <a:gd name="T90" fmla="+- 0 -2493 -5313"/>
                  <a:gd name="T91" fmla="*/ -2493 h 2969"/>
                  <a:gd name="T92" fmla="+- 0 8467 8133"/>
                  <a:gd name="T93" fmla="*/ T92 w 4906"/>
                  <a:gd name="T94" fmla="+- 0 -2558 -5313"/>
                  <a:gd name="T95" fmla="*/ -2558 h 2969"/>
                  <a:gd name="T96" fmla="+- 0 8462 8133"/>
                  <a:gd name="T97" fmla="*/ T96 w 4906"/>
                  <a:gd name="T98" fmla="+- 0 -2625 -5313"/>
                  <a:gd name="T99" fmla="*/ -2625 h 2969"/>
                  <a:gd name="T100" fmla="+- 0 8463 8133"/>
                  <a:gd name="T101" fmla="*/ T100 w 4906"/>
                  <a:gd name="T102" fmla="+- 0 -2660 -5313"/>
                  <a:gd name="T103" fmla="*/ -2660 h 2969"/>
                  <a:gd name="T104" fmla="+- 0 8470 8133"/>
                  <a:gd name="T105" fmla="*/ T104 w 4906"/>
                  <a:gd name="T106" fmla="+- 0 -2730 -5313"/>
                  <a:gd name="T107" fmla="*/ -2730 h 2969"/>
                  <a:gd name="T108" fmla="+- 0 8485 8133"/>
                  <a:gd name="T109" fmla="*/ T108 w 4906"/>
                  <a:gd name="T110" fmla="+- 0 -2802 -5313"/>
                  <a:gd name="T111" fmla="*/ -2802 h 2969"/>
                  <a:gd name="T112" fmla="+- 0 8508 8133"/>
                  <a:gd name="T113" fmla="*/ T112 w 4906"/>
                  <a:gd name="T114" fmla="+- 0 -2876 -5313"/>
                  <a:gd name="T115" fmla="*/ -2876 h 2969"/>
                  <a:gd name="T116" fmla="+- 0 8539 8133"/>
                  <a:gd name="T117" fmla="*/ T116 w 4906"/>
                  <a:gd name="T118" fmla="+- 0 -2950 -5313"/>
                  <a:gd name="T119" fmla="*/ -2950 h 2969"/>
                  <a:gd name="T120" fmla="+- 0 8577 8133"/>
                  <a:gd name="T121" fmla="*/ T120 w 4906"/>
                  <a:gd name="T122" fmla="+- 0 -3026 -5313"/>
                  <a:gd name="T123" fmla="*/ -3026 h 2969"/>
                  <a:gd name="T124" fmla="+- 0 8621 8133"/>
                  <a:gd name="T125" fmla="*/ T124 w 4906"/>
                  <a:gd name="T126" fmla="+- 0 -3103 -5313"/>
                  <a:gd name="T127" fmla="*/ -3103 h 2969"/>
                  <a:gd name="T128" fmla="+- 0 8646 8133"/>
                  <a:gd name="T129" fmla="*/ T128 w 4906"/>
                  <a:gd name="T130" fmla="+- 0 -3141 -5313"/>
                  <a:gd name="T131" fmla="*/ -3141 h 2969"/>
                  <a:gd name="T132" fmla="+- 0 8627 8133"/>
                  <a:gd name="T133" fmla="*/ T132 w 4906"/>
                  <a:gd name="T134" fmla="+- 0 -3161 -5313"/>
                  <a:gd name="T135" fmla="*/ -3161 h 2969"/>
                  <a:gd name="T136" fmla="+- 0 8569 8133"/>
                  <a:gd name="T137" fmla="*/ T136 w 4906"/>
                  <a:gd name="T138" fmla="+- 0 -3220 -5313"/>
                  <a:gd name="T139" fmla="*/ -3220 h 2969"/>
                  <a:gd name="T140" fmla="+- 0 8512 8133"/>
                  <a:gd name="T141" fmla="*/ T140 w 4906"/>
                  <a:gd name="T142" fmla="+- 0 -3279 -5313"/>
                  <a:gd name="T143" fmla="*/ -3279 h 2969"/>
                  <a:gd name="T144" fmla="+- 0 8458 8133"/>
                  <a:gd name="T145" fmla="*/ T144 w 4906"/>
                  <a:gd name="T146" fmla="+- 0 -3338 -5313"/>
                  <a:gd name="T147" fmla="*/ -3338 h 2969"/>
                  <a:gd name="T148" fmla="+- 0 8404 8133"/>
                  <a:gd name="T149" fmla="*/ T148 w 4906"/>
                  <a:gd name="T150" fmla="+- 0 -3397 -5313"/>
                  <a:gd name="T151" fmla="*/ -3397 h 2969"/>
                  <a:gd name="T152" fmla="+- 0 8353 8133"/>
                  <a:gd name="T153" fmla="*/ T152 w 4906"/>
                  <a:gd name="T154" fmla="+- 0 -3457 -5313"/>
                  <a:gd name="T155" fmla="*/ -3457 h 2969"/>
                  <a:gd name="T156" fmla="+- 0 8303 8133"/>
                  <a:gd name="T157" fmla="*/ T156 w 4906"/>
                  <a:gd name="T158" fmla="+- 0 -3516 -5313"/>
                  <a:gd name="T159" fmla="*/ -3516 h 2969"/>
                  <a:gd name="T160" fmla="+- 0 8286 8133"/>
                  <a:gd name="T161" fmla="*/ T160 w 4906"/>
                  <a:gd name="T162" fmla="+- 0 -3536 -5313"/>
                  <a:gd name="T163" fmla="*/ -3536 h 296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Lst>
                <a:rect l="0" t="0" r="r" b="b"/>
                <a:pathLst>
                  <a:path w="4906" h="2969">
                    <a:moveTo>
                      <a:pt x="153" y="1777"/>
                    </a:moveTo>
                    <a:lnTo>
                      <a:pt x="111" y="1861"/>
                    </a:lnTo>
                    <a:lnTo>
                      <a:pt x="75" y="1945"/>
                    </a:lnTo>
                    <a:lnTo>
                      <a:pt x="46" y="2028"/>
                    </a:lnTo>
                    <a:lnTo>
                      <a:pt x="24" y="2110"/>
                    </a:lnTo>
                    <a:lnTo>
                      <a:pt x="9" y="2191"/>
                    </a:lnTo>
                    <a:lnTo>
                      <a:pt x="1" y="2271"/>
                    </a:lnTo>
                    <a:lnTo>
                      <a:pt x="0" y="2310"/>
                    </a:lnTo>
                    <a:lnTo>
                      <a:pt x="2" y="2349"/>
                    </a:lnTo>
                    <a:lnTo>
                      <a:pt x="9" y="2426"/>
                    </a:lnTo>
                    <a:lnTo>
                      <a:pt x="25" y="2501"/>
                    </a:lnTo>
                    <a:lnTo>
                      <a:pt x="50" y="2574"/>
                    </a:lnTo>
                    <a:lnTo>
                      <a:pt x="84" y="2649"/>
                    </a:lnTo>
                    <a:lnTo>
                      <a:pt x="127" y="2719"/>
                    </a:lnTo>
                    <a:lnTo>
                      <a:pt x="178" y="2783"/>
                    </a:lnTo>
                    <a:lnTo>
                      <a:pt x="236" y="2842"/>
                    </a:lnTo>
                    <a:lnTo>
                      <a:pt x="300" y="2895"/>
                    </a:lnTo>
                    <a:lnTo>
                      <a:pt x="370" y="2941"/>
                    </a:lnTo>
                    <a:lnTo>
                      <a:pt x="420" y="2969"/>
                    </a:lnTo>
                    <a:lnTo>
                      <a:pt x="408" y="2952"/>
                    </a:lnTo>
                    <a:lnTo>
                      <a:pt x="397" y="2935"/>
                    </a:lnTo>
                    <a:lnTo>
                      <a:pt x="369" y="2882"/>
                    </a:lnTo>
                    <a:lnTo>
                      <a:pt x="347" y="2820"/>
                    </a:lnTo>
                    <a:lnTo>
                      <a:pt x="334" y="2755"/>
                    </a:lnTo>
                    <a:lnTo>
                      <a:pt x="329" y="2688"/>
                    </a:lnTo>
                    <a:lnTo>
                      <a:pt x="330" y="2653"/>
                    </a:lnTo>
                    <a:lnTo>
                      <a:pt x="337" y="2583"/>
                    </a:lnTo>
                    <a:lnTo>
                      <a:pt x="352" y="2511"/>
                    </a:lnTo>
                    <a:lnTo>
                      <a:pt x="375" y="2437"/>
                    </a:lnTo>
                    <a:lnTo>
                      <a:pt x="406" y="2363"/>
                    </a:lnTo>
                    <a:lnTo>
                      <a:pt x="444" y="2287"/>
                    </a:lnTo>
                    <a:lnTo>
                      <a:pt x="488" y="2210"/>
                    </a:lnTo>
                    <a:lnTo>
                      <a:pt x="513" y="2172"/>
                    </a:lnTo>
                    <a:lnTo>
                      <a:pt x="494" y="2152"/>
                    </a:lnTo>
                    <a:lnTo>
                      <a:pt x="436" y="2093"/>
                    </a:lnTo>
                    <a:lnTo>
                      <a:pt x="379" y="2034"/>
                    </a:lnTo>
                    <a:lnTo>
                      <a:pt x="325" y="1975"/>
                    </a:lnTo>
                    <a:lnTo>
                      <a:pt x="271" y="1916"/>
                    </a:lnTo>
                    <a:lnTo>
                      <a:pt x="220" y="1856"/>
                    </a:lnTo>
                    <a:lnTo>
                      <a:pt x="170" y="1797"/>
                    </a:lnTo>
                    <a:lnTo>
                      <a:pt x="153" y="1777"/>
                    </a:lnTo>
                  </a:path>
                </a:pathLst>
              </a:custGeom>
              <a:solidFill>
                <a:srgbClr val="008FD5"/>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grpSp>
          <p:nvGrpSpPr>
            <p:cNvPr id="42" name="Group 41"/>
            <p:cNvGrpSpPr>
              <a:grpSpLocks/>
            </p:cNvGrpSpPr>
            <p:nvPr/>
          </p:nvGrpSpPr>
          <p:grpSpPr bwMode="auto">
            <a:xfrm>
              <a:off x="7976" y="-5444"/>
              <a:ext cx="4843" cy="3507"/>
              <a:chOff x="7976" y="-5444"/>
              <a:chExt cx="4843" cy="3507"/>
            </a:xfrm>
          </p:grpSpPr>
          <p:sp>
            <p:nvSpPr>
              <p:cNvPr id="43" name="Freeform 42"/>
              <p:cNvSpPr>
                <a:spLocks/>
              </p:cNvSpPr>
              <p:nvPr/>
            </p:nvSpPr>
            <p:spPr bwMode="auto">
              <a:xfrm>
                <a:off x="7976" y="-5444"/>
                <a:ext cx="4843" cy="3507"/>
              </a:xfrm>
              <a:custGeom>
                <a:avLst/>
                <a:gdLst>
                  <a:gd name="T0" fmla="+- 0 8905 7976"/>
                  <a:gd name="T1" fmla="*/ T0 w 4843"/>
                  <a:gd name="T2" fmla="+- 0 -5434 -5444"/>
                  <a:gd name="T3" fmla="*/ -5434 h 3507"/>
                  <a:gd name="T4" fmla="+- 0 8629 7976"/>
                  <a:gd name="T5" fmla="*/ T4 w 4843"/>
                  <a:gd name="T6" fmla="+- 0 -5383 -5444"/>
                  <a:gd name="T7" fmla="*/ -5383 h 3507"/>
                  <a:gd name="T8" fmla="+- 0 8394 7976"/>
                  <a:gd name="T9" fmla="*/ T8 w 4843"/>
                  <a:gd name="T10" fmla="+- 0 -5291 -5444"/>
                  <a:gd name="T11" fmla="*/ -5291 h 3507"/>
                  <a:gd name="T12" fmla="+- 0 8204 7976"/>
                  <a:gd name="T13" fmla="*/ T12 w 4843"/>
                  <a:gd name="T14" fmla="+- 0 -5158 -5444"/>
                  <a:gd name="T15" fmla="*/ -5158 h 3507"/>
                  <a:gd name="T16" fmla="+- 0 8067 7976"/>
                  <a:gd name="T17" fmla="*/ T16 w 4843"/>
                  <a:gd name="T18" fmla="+- 0 -4982 -5444"/>
                  <a:gd name="T19" fmla="*/ -4982 h 3507"/>
                  <a:gd name="T20" fmla="+- 0 7990 7976"/>
                  <a:gd name="T21" fmla="*/ T20 w 4843"/>
                  <a:gd name="T22" fmla="+- 0 -4772 -5444"/>
                  <a:gd name="T23" fmla="*/ -4772 h 3507"/>
                  <a:gd name="T24" fmla="+- 0 7977 7976"/>
                  <a:gd name="T25" fmla="*/ T24 w 4843"/>
                  <a:gd name="T26" fmla="+- 0 -4541 -5444"/>
                  <a:gd name="T27" fmla="*/ -4541 h 3507"/>
                  <a:gd name="T28" fmla="+- 0 8024 7976"/>
                  <a:gd name="T29" fmla="*/ T28 w 4843"/>
                  <a:gd name="T30" fmla="+- 0 -4292 -5444"/>
                  <a:gd name="T31" fmla="*/ -4292 h 3507"/>
                  <a:gd name="T32" fmla="+- 0 8128 7976"/>
                  <a:gd name="T33" fmla="*/ T32 w 4843"/>
                  <a:gd name="T34" fmla="+- 0 -4031 -5444"/>
                  <a:gd name="T35" fmla="*/ -4031 h 3507"/>
                  <a:gd name="T36" fmla="+- 0 8284 7976"/>
                  <a:gd name="T37" fmla="*/ T36 w 4843"/>
                  <a:gd name="T38" fmla="+- 0 -3764 -5444"/>
                  <a:gd name="T39" fmla="*/ -3764 h 3507"/>
                  <a:gd name="T40" fmla="+- 0 8490 7976"/>
                  <a:gd name="T41" fmla="*/ T40 w 4843"/>
                  <a:gd name="T42" fmla="+- 0 -3494 -5444"/>
                  <a:gd name="T43" fmla="*/ -3494 h 3507"/>
                  <a:gd name="T44" fmla="+- 0 8742 7976"/>
                  <a:gd name="T45" fmla="*/ T44 w 4843"/>
                  <a:gd name="T46" fmla="+- 0 -3228 -5444"/>
                  <a:gd name="T47" fmla="*/ -3228 h 3507"/>
                  <a:gd name="T48" fmla="+- 0 9036 7976"/>
                  <a:gd name="T49" fmla="*/ T48 w 4843"/>
                  <a:gd name="T50" fmla="+- 0 -2971 -5444"/>
                  <a:gd name="T51" fmla="*/ -2971 h 3507"/>
                  <a:gd name="T52" fmla="+- 0 9370 7976"/>
                  <a:gd name="T53" fmla="*/ T52 w 4843"/>
                  <a:gd name="T54" fmla="+- 0 -2727 -5444"/>
                  <a:gd name="T55" fmla="*/ -2727 h 3507"/>
                  <a:gd name="T56" fmla="+- 0 9740 7976"/>
                  <a:gd name="T57" fmla="*/ T56 w 4843"/>
                  <a:gd name="T58" fmla="+- 0 -2502 -5444"/>
                  <a:gd name="T59" fmla="*/ -2502 h 3507"/>
                  <a:gd name="T60" fmla="+- 0 9898 7976"/>
                  <a:gd name="T61" fmla="*/ T60 w 4843"/>
                  <a:gd name="T62" fmla="+- 0 -2418 -5444"/>
                  <a:gd name="T63" fmla="*/ -2418 h 3507"/>
                  <a:gd name="T64" fmla="+- 0 10109 7976"/>
                  <a:gd name="T65" fmla="*/ T64 w 4843"/>
                  <a:gd name="T66" fmla="+- 0 -2316 -5444"/>
                  <a:gd name="T67" fmla="*/ -2316 h 3507"/>
                  <a:gd name="T68" fmla="+- 0 10319 7976"/>
                  <a:gd name="T69" fmla="*/ T68 w 4843"/>
                  <a:gd name="T70" fmla="+- 0 -2227 -5444"/>
                  <a:gd name="T71" fmla="*/ -2227 h 3507"/>
                  <a:gd name="T72" fmla="+- 0 10527 7976"/>
                  <a:gd name="T73" fmla="*/ T72 w 4843"/>
                  <a:gd name="T74" fmla="+- 0 -2149 -5444"/>
                  <a:gd name="T75" fmla="*/ -2149 h 3507"/>
                  <a:gd name="T76" fmla="+- 0 10733 7976"/>
                  <a:gd name="T77" fmla="*/ T76 w 4843"/>
                  <a:gd name="T78" fmla="+- 0 -2084 -5444"/>
                  <a:gd name="T79" fmla="*/ -2084 h 3507"/>
                  <a:gd name="T80" fmla="+- 0 10797 7976"/>
                  <a:gd name="T81" fmla="*/ T80 w 4843"/>
                  <a:gd name="T82" fmla="+- 0 -2095 -5444"/>
                  <a:gd name="T83" fmla="*/ -2095 h 3507"/>
                  <a:gd name="T84" fmla="+- 0 10862 7976"/>
                  <a:gd name="T85" fmla="*/ T84 w 4843"/>
                  <a:gd name="T86" fmla="+- 0 -2228 -5444"/>
                  <a:gd name="T87" fmla="*/ -2228 h 3507"/>
                  <a:gd name="T88" fmla="+- 0 10910 7976"/>
                  <a:gd name="T89" fmla="*/ T88 w 4843"/>
                  <a:gd name="T90" fmla="+- 0 -2342 -5444"/>
                  <a:gd name="T91" fmla="*/ -2342 h 3507"/>
                  <a:gd name="T92" fmla="+- 0 10956 7976"/>
                  <a:gd name="T93" fmla="*/ T92 w 4843"/>
                  <a:gd name="T94" fmla="+- 0 -2461 -5444"/>
                  <a:gd name="T95" fmla="*/ -2461 h 3507"/>
                  <a:gd name="T96" fmla="+- 0 10999 7976"/>
                  <a:gd name="T97" fmla="*/ T96 w 4843"/>
                  <a:gd name="T98" fmla="+- 0 -2586 -5444"/>
                  <a:gd name="T99" fmla="*/ -2586 h 3507"/>
                  <a:gd name="T100" fmla="+- 0 10950 7976"/>
                  <a:gd name="T101" fmla="*/ T100 w 4843"/>
                  <a:gd name="T102" fmla="+- 0 -2672 -5444"/>
                  <a:gd name="T103" fmla="*/ -2672 h 3507"/>
                  <a:gd name="T104" fmla="+- 0 10811 7976"/>
                  <a:gd name="T105" fmla="*/ T104 w 4843"/>
                  <a:gd name="T106" fmla="+- 0 -2721 -5444"/>
                  <a:gd name="T107" fmla="*/ -2721 h 3507"/>
                  <a:gd name="T108" fmla="+- 0 10671 7976"/>
                  <a:gd name="T109" fmla="*/ T108 w 4843"/>
                  <a:gd name="T110" fmla="+- 0 -2776 -5444"/>
                  <a:gd name="T111" fmla="*/ -2776 h 3507"/>
                  <a:gd name="T112" fmla="+- 0 10530 7976"/>
                  <a:gd name="T113" fmla="*/ T112 w 4843"/>
                  <a:gd name="T114" fmla="+- 0 -2836 -5444"/>
                  <a:gd name="T115" fmla="*/ -2836 h 3507"/>
                  <a:gd name="T116" fmla="+- 0 10388 7976"/>
                  <a:gd name="T117" fmla="*/ T116 w 4843"/>
                  <a:gd name="T118" fmla="+- 0 -2902 -5444"/>
                  <a:gd name="T119" fmla="*/ -2902 h 3507"/>
                  <a:gd name="T120" fmla="+- 0 10156 7976"/>
                  <a:gd name="T121" fmla="*/ T120 w 4843"/>
                  <a:gd name="T122" fmla="+- 0 -3024 -5444"/>
                  <a:gd name="T123" fmla="*/ -3024 h 3507"/>
                  <a:gd name="T124" fmla="+- 0 9854 7976"/>
                  <a:gd name="T125" fmla="*/ T124 w 4843"/>
                  <a:gd name="T126" fmla="+- 0 -3207 -5444"/>
                  <a:gd name="T127" fmla="*/ -3207 h 3507"/>
                  <a:gd name="T128" fmla="+- 0 9582 7976"/>
                  <a:gd name="T129" fmla="*/ T128 w 4843"/>
                  <a:gd name="T130" fmla="+- 0 -3403 -5444"/>
                  <a:gd name="T131" fmla="*/ -3403 h 3507"/>
                  <a:gd name="T132" fmla="+- 0 9343 7976"/>
                  <a:gd name="T133" fmla="*/ T132 w 4843"/>
                  <a:gd name="T134" fmla="+- 0 -3606 -5444"/>
                  <a:gd name="T135" fmla="*/ -3606 h 3507"/>
                  <a:gd name="T136" fmla="+- 0 9139 7976"/>
                  <a:gd name="T137" fmla="*/ T136 w 4843"/>
                  <a:gd name="T138" fmla="+- 0 -3815 -5444"/>
                  <a:gd name="T139" fmla="*/ -3815 h 3507"/>
                  <a:gd name="T140" fmla="+- 0 8975 7976"/>
                  <a:gd name="T141" fmla="*/ T140 w 4843"/>
                  <a:gd name="T142" fmla="+- 0 -4023 -5444"/>
                  <a:gd name="T143" fmla="*/ -4023 h 3507"/>
                  <a:gd name="T144" fmla="+- 0 8852 7976"/>
                  <a:gd name="T145" fmla="*/ T144 w 4843"/>
                  <a:gd name="T146" fmla="+- 0 -4228 -5444"/>
                  <a:gd name="T147" fmla="*/ -4228 h 3507"/>
                  <a:gd name="T148" fmla="+- 0 8775 7976"/>
                  <a:gd name="T149" fmla="*/ T148 w 4843"/>
                  <a:gd name="T150" fmla="+- 0 -4425 -5444"/>
                  <a:gd name="T151" fmla="*/ -4425 h 3507"/>
                  <a:gd name="T152" fmla="+- 0 8746 7976"/>
                  <a:gd name="T153" fmla="*/ T152 w 4843"/>
                  <a:gd name="T154" fmla="+- 0 -4611 -5444"/>
                  <a:gd name="T155" fmla="*/ -4611 h 3507"/>
                  <a:gd name="T156" fmla="+- 0 8768 7976"/>
                  <a:gd name="T157" fmla="*/ T156 w 4843"/>
                  <a:gd name="T158" fmla="+- 0 -4782 -5444"/>
                  <a:gd name="T159" fmla="*/ -4782 h 3507"/>
                  <a:gd name="T160" fmla="+- 0 8844 7976"/>
                  <a:gd name="T161" fmla="*/ T160 w 4843"/>
                  <a:gd name="T162" fmla="+- 0 -4931 -5444"/>
                  <a:gd name="T163" fmla="*/ -4931 h 3507"/>
                  <a:gd name="T164" fmla="+- 0 8967 7976"/>
                  <a:gd name="T165" fmla="*/ T164 w 4843"/>
                  <a:gd name="T166" fmla="+- 0 -5048 -5444"/>
                  <a:gd name="T167" fmla="*/ -5048 h 3507"/>
                  <a:gd name="T168" fmla="+- 0 9132 7976"/>
                  <a:gd name="T169" fmla="*/ T168 w 4843"/>
                  <a:gd name="T170" fmla="+- 0 -5134 -5444"/>
                  <a:gd name="T171" fmla="*/ -5134 h 3507"/>
                  <a:gd name="T172" fmla="+- 0 9334 7976"/>
                  <a:gd name="T173" fmla="*/ T172 w 4843"/>
                  <a:gd name="T174" fmla="+- 0 -5187 -5444"/>
                  <a:gd name="T175" fmla="*/ -5187 h 3507"/>
                  <a:gd name="T176" fmla="+- 0 9569 7976"/>
                  <a:gd name="T177" fmla="*/ T176 w 4843"/>
                  <a:gd name="T178" fmla="+- 0 -5210 -5444"/>
                  <a:gd name="T179" fmla="*/ -5210 h 3507"/>
                  <a:gd name="T180" fmla="+- 0 10286 7976"/>
                  <a:gd name="T181" fmla="*/ T180 w 4843"/>
                  <a:gd name="T182" fmla="+- 0 -5225 -5444"/>
                  <a:gd name="T183" fmla="*/ -5225 h 3507"/>
                  <a:gd name="T184" fmla="+- 0 9911 7976"/>
                  <a:gd name="T185" fmla="*/ T184 w 4843"/>
                  <a:gd name="T186" fmla="+- 0 -5339 -5444"/>
                  <a:gd name="T187" fmla="*/ -5339 h 3507"/>
                  <a:gd name="T188" fmla="+- 0 9552 7976"/>
                  <a:gd name="T189" fmla="*/ T188 w 4843"/>
                  <a:gd name="T190" fmla="+- 0 -5411 -5444"/>
                  <a:gd name="T191" fmla="*/ -5411 h 3507"/>
                  <a:gd name="T192" fmla="+- 0 9215 7976"/>
                  <a:gd name="T193" fmla="*/ T192 w 4843"/>
                  <a:gd name="T194" fmla="+- 0 -5443 -5444"/>
                  <a:gd name="T195" fmla="*/ -5443 h 350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Lst>
                <a:rect l="0" t="0" r="r" b="b"/>
                <a:pathLst>
                  <a:path w="4843" h="3507">
                    <a:moveTo>
                      <a:pt x="1080" y="0"/>
                    </a:moveTo>
                    <a:lnTo>
                      <a:pt x="929" y="10"/>
                    </a:lnTo>
                    <a:lnTo>
                      <a:pt x="787" y="30"/>
                    </a:lnTo>
                    <a:lnTo>
                      <a:pt x="653" y="61"/>
                    </a:lnTo>
                    <a:lnTo>
                      <a:pt x="530" y="101"/>
                    </a:lnTo>
                    <a:lnTo>
                      <a:pt x="418" y="153"/>
                    </a:lnTo>
                    <a:lnTo>
                      <a:pt x="317" y="214"/>
                    </a:lnTo>
                    <a:lnTo>
                      <a:pt x="228" y="286"/>
                    </a:lnTo>
                    <a:lnTo>
                      <a:pt x="152" y="369"/>
                    </a:lnTo>
                    <a:lnTo>
                      <a:pt x="91" y="462"/>
                    </a:lnTo>
                    <a:lnTo>
                      <a:pt x="44" y="564"/>
                    </a:lnTo>
                    <a:lnTo>
                      <a:pt x="14" y="672"/>
                    </a:lnTo>
                    <a:lnTo>
                      <a:pt x="0" y="785"/>
                    </a:lnTo>
                    <a:lnTo>
                      <a:pt x="1" y="903"/>
                    </a:lnTo>
                    <a:lnTo>
                      <a:pt x="18" y="1026"/>
                    </a:lnTo>
                    <a:lnTo>
                      <a:pt x="48" y="1152"/>
                    </a:lnTo>
                    <a:lnTo>
                      <a:pt x="93" y="1281"/>
                    </a:lnTo>
                    <a:lnTo>
                      <a:pt x="152" y="1413"/>
                    </a:lnTo>
                    <a:lnTo>
                      <a:pt x="223" y="1546"/>
                    </a:lnTo>
                    <a:lnTo>
                      <a:pt x="308" y="1680"/>
                    </a:lnTo>
                    <a:lnTo>
                      <a:pt x="405" y="1815"/>
                    </a:lnTo>
                    <a:lnTo>
                      <a:pt x="514" y="1950"/>
                    </a:lnTo>
                    <a:lnTo>
                      <a:pt x="634" y="2083"/>
                    </a:lnTo>
                    <a:lnTo>
                      <a:pt x="766" y="2216"/>
                    </a:lnTo>
                    <a:lnTo>
                      <a:pt x="908" y="2346"/>
                    </a:lnTo>
                    <a:lnTo>
                      <a:pt x="1060" y="2473"/>
                    </a:lnTo>
                    <a:lnTo>
                      <a:pt x="1223" y="2597"/>
                    </a:lnTo>
                    <a:lnTo>
                      <a:pt x="1394" y="2717"/>
                    </a:lnTo>
                    <a:lnTo>
                      <a:pt x="1575" y="2832"/>
                    </a:lnTo>
                    <a:lnTo>
                      <a:pt x="1764" y="2942"/>
                    </a:lnTo>
                    <a:lnTo>
                      <a:pt x="1816" y="2971"/>
                    </a:lnTo>
                    <a:lnTo>
                      <a:pt x="1922" y="3026"/>
                    </a:lnTo>
                    <a:lnTo>
                      <a:pt x="2027" y="3079"/>
                    </a:lnTo>
                    <a:lnTo>
                      <a:pt x="2133" y="3128"/>
                    </a:lnTo>
                    <a:lnTo>
                      <a:pt x="2238" y="3174"/>
                    </a:lnTo>
                    <a:lnTo>
                      <a:pt x="2343" y="3217"/>
                    </a:lnTo>
                    <a:lnTo>
                      <a:pt x="2447" y="3257"/>
                    </a:lnTo>
                    <a:lnTo>
                      <a:pt x="2551" y="3295"/>
                    </a:lnTo>
                    <a:lnTo>
                      <a:pt x="2654" y="3329"/>
                    </a:lnTo>
                    <a:lnTo>
                      <a:pt x="2757" y="3360"/>
                    </a:lnTo>
                    <a:lnTo>
                      <a:pt x="2808" y="3375"/>
                    </a:lnTo>
                    <a:lnTo>
                      <a:pt x="2821" y="3349"/>
                    </a:lnTo>
                    <a:lnTo>
                      <a:pt x="2861" y="3271"/>
                    </a:lnTo>
                    <a:lnTo>
                      <a:pt x="2886" y="3216"/>
                    </a:lnTo>
                    <a:lnTo>
                      <a:pt x="2911" y="3160"/>
                    </a:lnTo>
                    <a:lnTo>
                      <a:pt x="2934" y="3102"/>
                    </a:lnTo>
                    <a:lnTo>
                      <a:pt x="2958" y="3043"/>
                    </a:lnTo>
                    <a:lnTo>
                      <a:pt x="2980" y="2983"/>
                    </a:lnTo>
                    <a:lnTo>
                      <a:pt x="3002" y="2921"/>
                    </a:lnTo>
                    <a:lnTo>
                      <a:pt x="3023" y="2858"/>
                    </a:lnTo>
                    <a:lnTo>
                      <a:pt x="3043" y="2794"/>
                    </a:lnTo>
                    <a:lnTo>
                      <a:pt x="2974" y="2772"/>
                    </a:lnTo>
                    <a:lnTo>
                      <a:pt x="2905" y="2748"/>
                    </a:lnTo>
                    <a:lnTo>
                      <a:pt x="2835" y="2723"/>
                    </a:lnTo>
                    <a:lnTo>
                      <a:pt x="2766" y="2696"/>
                    </a:lnTo>
                    <a:lnTo>
                      <a:pt x="2695" y="2668"/>
                    </a:lnTo>
                    <a:lnTo>
                      <a:pt x="2625" y="2639"/>
                    </a:lnTo>
                    <a:lnTo>
                      <a:pt x="2554" y="2608"/>
                    </a:lnTo>
                    <a:lnTo>
                      <a:pt x="2483" y="2576"/>
                    </a:lnTo>
                    <a:lnTo>
                      <a:pt x="2412" y="2542"/>
                    </a:lnTo>
                    <a:lnTo>
                      <a:pt x="2341" y="2506"/>
                    </a:lnTo>
                    <a:lnTo>
                      <a:pt x="2180" y="2420"/>
                    </a:lnTo>
                    <a:lnTo>
                      <a:pt x="2026" y="2330"/>
                    </a:lnTo>
                    <a:lnTo>
                      <a:pt x="1878" y="2237"/>
                    </a:lnTo>
                    <a:lnTo>
                      <a:pt x="1738" y="2140"/>
                    </a:lnTo>
                    <a:lnTo>
                      <a:pt x="1606" y="2041"/>
                    </a:lnTo>
                    <a:lnTo>
                      <a:pt x="1482" y="1940"/>
                    </a:lnTo>
                    <a:lnTo>
                      <a:pt x="1367" y="1838"/>
                    </a:lnTo>
                    <a:lnTo>
                      <a:pt x="1260" y="1734"/>
                    </a:lnTo>
                    <a:lnTo>
                      <a:pt x="1163" y="1629"/>
                    </a:lnTo>
                    <a:lnTo>
                      <a:pt x="1076" y="1525"/>
                    </a:lnTo>
                    <a:lnTo>
                      <a:pt x="999" y="1421"/>
                    </a:lnTo>
                    <a:lnTo>
                      <a:pt x="932" y="1318"/>
                    </a:lnTo>
                    <a:lnTo>
                      <a:pt x="876" y="1216"/>
                    </a:lnTo>
                    <a:lnTo>
                      <a:pt x="832" y="1116"/>
                    </a:lnTo>
                    <a:lnTo>
                      <a:pt x="799" y="1019"/>
                    </a:lnTo>
                    <a:lnTo>
                      <a:pt x="778" y="924"/>
                    </a:lnTo>
                    <a:lnTo>
                      <a:pt x="770" y="833"/>
                    </a:lnTo>
                    <a:lnTo>
                      <a:pt x="775" y="745"/>
                    </a:lnTo>
                    <a:lnTo>
                      <a:pt x="792" y="662"/>
                    </a:lnTo>
                    <a:lnTo>
                      <a:pt x="824" y="584"/>
                    </a:lnTo>
                    <a:lnTo>
                      <a:pt x="868" y="513"/>
                    </a:lnTo>
                    <a:lnTo>
                      <a:pt x="924" y="451"/>
                    </a:lnTo>
                    <a:lnTo>
                      <a:pt x="991" y="396"/>
                    </a:lnTo>
                    <a:lnTo>
                      <a:pt x="1069" y="349"/>
                    </a:lnTo>
                    <a:lnTo>
                      <a:pt x="1156" y="310"/>
                    </a:lnTo>
                    <a:lnTo>
                      <a:pt x="1253" y="279"/>
                    </a:lnTo>
                    <a:lnTo>
                      <a:pt x="1358" y="257"/>
                    </a:lnTo>
                    <a:lnTo>
                      <a:pt x="1472" y="241"/>
                    </a:lnTo>
                    <a:lnTo>
                      <a:pt x="1593" y="234"/>
                    </a:lnTo>
                    <a:lnTo>
                      <a:pt x="2351" y="234"/>
                    </a:lnTo>
                    <a:lnTo>
                      <a:pt x="2310" y="219"/>
                    </a:lnTo>
                    <a:lnTo>
                      <a:pt x="2121" y="157"/>
                    </a:lnTo>
                    <a:lnTo>
                      <a:pt x="1935" y="105"/>
                    </a:lnTo>
                    <a:lnTo>
                      <a:pt x="1754" y="64"/>
                    </a:lnTo>
                    <a:lnTo>
                      <a:pt x="1576" y="33"/>
                    </a:lnTo>
                    <a:lnTo>
                      <a:pt x="1405" y="12"/>
                    </a:lnTo>
                    <a:lnTo>
                      <a:pt x="1239" y="1"/>
                    </a:lnTo>
                    <a:lnTo>
                      <a:pt x="1080" y="0"/>
                    </a:lnTo>
                    <a:close/>
                  </a:path>
                </a:pathLst>
              </a:custGeom>
              <a:solidFill>
                <a:srgbClr val="008FD5"/>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44" name="Freeform 43"/>
              <p:cNvSpPr>
                <a:spLocks/>
              </p:cNvSpPr>
              <p:nvPr/>
            </p:nvSpPr>
            <p:spPr bwMode="auto">
              <a:xfrm>
                <a:off x="7976" y="-5444"/>
                <a:ext cx="4843" cy="3507"/>
              </a:xfrm>
              <a:custGeom>
                <a:avLst/>
                <a:gdLst>
                  <a:gd name="T0" fmla="+- 0 10327 7976"/>
                  <a:gd name="T1" fmla="*/ T0 w 4843"/>
                  <a:gd name="T2" fmla="+- 0 -5210 -5444"/>
                  <a:gd name="T3" fmla="*/ -5210 h 3507"/>
                  <a:gd name="T4" fmla="+- 0 9569 7976"/>
                  <a:gd name="T5" fmla="*/ T4 w 4843"/>
                  <a:gd name="T6" fmla="+- 0 -5210 -5444"/>
                  <a:gd name="T7" fmla="*/ -5210 h 3507"/>
                  <a:gd name="T8" fmla="+- 0 9696 7976"/>
                  <a:gd name="T9" fmla="*/ T8 w 4843"/>
                  <a:gd name="T10" fmla="+- 0 -5209 -5444"/>
                  <a:gd name="T11" fmla="*/ -5209 h 3507"/>
                  <a:gd name="T12" fmla="+- 0 9830 7976"/>
                  <a:gd name="T13" fmla="*/ T12 w 4843"/>
                  <a:gd name="T14" fmla="+- 0 -5201 -5444"/>
                  <a:gd name="T15" fmla="*/ -5201 h 3507"/>
                  <a:gd name="T16" fmla="+- 0 9970 7976"/>
                  <a:gd name="T17" fmla="*/ T16 w 4843"/>
                  <a:gd name="T18" fmla="+- 0 -5184 -5444"/>
                  <a:gd name="T19" fmla="*/ -5184 h 3507"/>
                  <a:gd name="T20" fmla="+- 0 10115 7976"/>
                  <a:gd name="T21" fmla="*/ T20 w 4843"/>
                  <a:gd name="T22" fmla="+- 0 -5160 -5444"/>
                  <a:gd name="T23" fmla="*/ -5160 h 3507"/>
                  <a:gd name="T24" fmla="+- 0 10264 7976"/>
                  <a:gd name="T25" fmla="*/ T24 w 4843"/>
                  <a:gd name="T26" fmla="+- 0 -5129 -5444"/>
                  <a:gd name="T27" fmla="*/ -5129 h 3507"/>
                  <a:gd name="T28" fmla="+- 0 10416 7976"/>
                  <a:gd name="T29" fmla="*/ T28 w 4843"/>
                  <a:gd name="T30" fmla="+- 0 -5089 -5444"/>
                  <a:gd name="T31" fmla="*/ -5089 h 3507"/>
                  <a:gd name="T32" fmla="+- 0 10572 7976"/>
                  <a:gd name="T33" fmla="*/ T32 w 4843"/>
                  <a:gd name="T34" fmla="+- 0 -5042 -5444"/>
                  <a:gd name="T35" fmla="*/ -5042 h 3507"/>
                  <a:gd name="T36" fmla="+- 0 10731 7976"/>
                  <a:gd name="T37" fmla="*/ T36 w 4843"/>
                  <a:gd name="T38" fmla="+- 0 -4987 -5444"/>
                  <a:gd name="T39" fmla="*/ -4987 h 3507"/>
                  <a:gd name="T40" fmla="+- 0 10891 7976"/>
                  <a:gd name="T41" fmla="*/ T40 w 4843"/>
                  <a:gd name="T42" fmla="+- 0 -4925 -5444"/>
                  <a:gd name="T43" fmla="*/ -4925 h 3507"/>
                  <a:gd name="T44" fmla="+- 0 11053 7976"/>
                  <a:gd name="T45" fmla="*/ T44 w 4843"/>
                  <a:gd name="T46" fmla="+- 0 -4855 -5444"/>
                  <a:gd name="T47" fmla="*/ -4855 h 3507"/>
                  <a:gd name="T48" fmla="+- 0 11215 7976"/>
                  <a:gd name="T49" fmla="*/ T48 w 4843"/>
                  <a:gd name="T50" fmla="+- 0 -4777 -5444"/>
                  <a:gd name="T51" fmla="*/ -4777 h 3507"/>
                  <a:gd name="T52" fmla="+- 0 11215 7976"/>
                  <a:gd name="T53" fmla="*/ T52 w 4843"/>
                  <a:gd name="T54" fmla="+- 0 -4781 -5444"/>
                  <a:gd name="T55" fmla="*/ -4781 h 3507"/>
                  <a:gd name="T56" fmla="+- 0 11126 7976"/>
                  <a:gd name="T57" fmla="*/ T56 w 4843"/>
                  <a:gd name="T58" fmla="+- 0 -4837 -5444"/>
                  <a:gd name="T59" fmla="*/ -4837 h 3507"/>
                  <a:gd name="T60" fmla="+- 0 11074 7976"/>
                  <a:gd name="T61" fmla="*/ T60 w 4843"/>
                  <a:gd name="T62" fmla="+- 0 -4867 -5444"/>
                  <a:gd name="T63" fmla="*/ -4867 h 3507"/>
                  <a:gd name="T64" fmla="+- 0 10863 7976"/>
                  <a:gd name="T65" fmla="*/ T64 w 4843"/>
                  <a:gd name="T66" fmla="+- 0 -4979 -5444"/>
                  <a:gd name="T67" fmla="*/ -4979 h 3507"/>
                  <a:gd name="T68" fmla="+- 0 10670 7976"/>
                  <a:gd name="T69" fmla="*/ T68 w 4843"/>
                  <a:gd name="T70" fmla="+- 0 -5071 -5444"/>
                  <a:gd name="T71" fmla="*/ -5071 h 3507"/>
                  <a:gd name="T72" fmla="+- 0 10477 7976"/>
                  <a:gd name="T73" fmla="*/ T72 w 4843"/>
                  <a:gd name="T74" fmla="+- 0 -5153 -5444"/>
                  <a:gd name="T75" fmla="*/ -5153 h 3507"/>
                  <a:gd name="T76" fmla="+- 0 10327 7976"/>
                  <a:gd name="T77" fmla="*/ T76 w 4843"/>
                  <a:gd name="T78" fmla="+- 0 -5210 -5444"/>
                  <a:gd name="T79" fmla="*/ -5210 h 350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Lst>
                <a:rect l="0" t="0" r="r" b="b"/>
                <a:pathLst>
                  <a:path w="4843" h="3507">
                    <a:moveTo>
                      <a:pt x="2351" y="234"/>
                    </a:moveTo>
                    <a:lnTo>
                      <a:pt x="1593" y="234"/>
                    </a:lnTo>
                    <a:lnTo>
                      <a:pt x="1720" y="235"/>
                    </a:lnTo>
                    <a:lnTo>
                      <a:pt x="1854" y="243"/>
                    </a:lnTo>
                    <a:lnTo>
                      <a:pt x="1994" y="260"/>
                    </a:lnTo>
                    <a:lnTo>
                      <a:pt x="2139" y="284"/>
                    </a:lnTo>
                    <a:lnTo>
                      <a:pt x="2288" y="315"/>
                    </a:lnTo>
                    <a:lnTo>
                      <a:pt x="2440" y="355"/>
                    </a:lnTo>
                    <a:lnTo>
                      <a:pt x="2596" y="402"/>
                    </a:lnTo>
                    <a:lnTo>
                      <a:pt x="2755" y="457"/>
                    </a:lnTo>
                    <a:lnTo>
                      <a:pt x="2915" y="519"/>
                    </a:lnTo>
                    <a:lnTo>
                      <a:pt x="3077" y="589"/>
                    </a:lnTo>
                    <a:lnTo>
                      <a:pt x="3239" y="667"/>
                    </a:lnTo>
                    <a:lnTo>
                      <a:pt x="3239" y="663"/>
                    </a:lnTo>
                    <a:lnTo>
                      <a:pt x="3150" y="607"/>
                    </a:lnTo>
                    <a:lnTo>
                      <a:pt x="3098" y="577"/>
                    </a:lnTo>
                    <a:lnTo>
                      <a:pt x="2887" y="465"/>
                    </a:lnTo>
                    <a:lnTo>
                      <a:pt x="2694" y="373"/>
                    </a:lnTo>
                    <a:lnTo>
                      <a:pt x="2501" y="291"/>
                    </a:lnTo>
                    <a:lnTo>
                      <a:pt x="2351" y="234"/>
                    </a:lnTo>
                    <a:close/>
                  </a:path>
                </a:pathLst>
              </a:custGeom>
              <a:solidFill>
                <a:srgbClr val="008FD5"/>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45" name="Freeform 44"/>
              <p:cNvSpPr>
                <a:spLocks/>
              </p:cNvSpPr>
              <p:nvPr/>
            </p:nvSpPr>
            <p:spPr bwMode="auto">
              <a:xfrm>
                <a:off x="7976" y="-5444"/>
                <a:ext cx="4843" cy="3507"/>
              </a:xfrm>
              <a:custGeom>
                <a:avLst/>
                <a:gdLst>
                  <a:gd name="T0" fmla="+- 0 12799 7976"/>
                  <a:gd name="T1" fmla="*/ T0 w 4843"/>
                  <a:gd name="T2" fmla="+- 0 -2934 -5444"/>
                  <a:gd name="T3" fmla="*/ -2934 h 3507"/>
                  <a:gd name="T4" fmla="+- 0 12780 7976"/>
                  <a:gd name="T5" fmla="*/ T4 w 4843"/>
                  <a:gd name="T6" fmla="+- 0 -2877 -5444"/>
                  <a:gd name="T7" fmla="*/ -2877 h 3507"/>
                  <a:gd name="T8" fmla="+- 0 12745 7976"/>
                  <a:gd name="T9" fmla="*/ T8 w 4843"/>
                  <a:gd name="T10" fmla="+- 0 -2806 -5444"/>
                  <a:gd name="T11" fmla="*/ -2806 h 3507"/>
                  <a:gd name="T12" fmla="+- 0 12698 7976"/>
                  <a:gd name="T13" fmla="*/ T12 w 4843"/>
                  <a:gd name="T14" fmla="+- 0 -2742 -5444"/>
                  <a:gd name="T15" fmla="*/ -2742 h 3507"/>
                  <a:gd name="T16" fmla="+- 0 12640 7976"/>
                  <a:gd name="T17" fmla="*/ T16 w 4843"/>
                  <a:gd name="T18" fmla="+- 0 -2686 -5444"/>
                  <a:gd name="T19" fmla="*/ -2686 h 3507"/>
                  <a:gd name="T20" fmla="+- 0 12574 7976"/>
                  <a:gd name="T21" fmla="*/ T20 w 4843"/>
                  <a:gd name="T22" fmla="+- 0 -2637 -5444"/>
                  <a:gd name="T23" fmla="*/ -2637 h 3507"/>
                  <a:gd name="T24" fmla="+- 0 12497 7976"/>
                  <a:gd name="T25" fmla="*/ T24 w 4843"/>
                  <a:gd name="T26" fmla="+- 0 -2595 -5444"/>
                  <a:gd name="T27" fmla="*/ -2595 h 3507"/>
                  <a:gd name="T28" fmla="+- 0 12412 7976"/>
                  <a:gd name="T29" fmla="*/ T28 w 4843"/>
                  <a:gd name="T30" fmla="+- 0 -2560 -5444"/>
                  <a:gd name="T31" fmla="*/ -2560 h 3507"/>
                  <a:gd name="T32" fmla="+- 0 12319 7976"/>
                  <a:gd name="T33" fmla="*/ T32 w 4843"/>
                  <a:gd name="T34" fmla="+- 0 -2533 -5444"/>
                  <a:gd name="T35" fmla="*/ -2533 h 3507"/>
                  <a:gd name="T36" fmla="+- 0 12219 7976"/>
                  <a:gd name="T37" fmla="*/ T36 w 4843"/>
                  <a:gd name="T38" fmla="+- 0 -2512 -5444"/>
                  <a:gd name="T39" fmla="*/ -2512 h 3507"/>
                  <a:gd name="T40" fmla="+- 0 12111 7976"/>
                  <a:gd name="T41" fmla="*/ T40 w 4843"/>
                  <a:gd name="T42" fmla="+- 0 -2498 -5444"/>
                  <a:gd name="T43" fmla="*/ -2498 h 3507"/>
                  <a:gd name="T44" fmla="+- 0 11996 7976"/>
                  <a:gd name="T45" fmla="*/ T44 w 4843"/>
                  <a:gd name="T46" fmla="+- 0 -2491 -5444"/>
                  <a:gd name="T47" fmla="*/ -2491 h 3507"/>
                  <a:gd name="T48" fmla="+- 0 11937 7976"/>
                  <a:gd name="T49" fmla="*/ T48 w 4843"/>
                  <a:gd name="T50" fmla="+- 0 -2491 -5444"/>
                  <a:gd name="T51" fmla="*/ -2491 h 3507"/>
                  <a:gd name="T52" fmla="+- 0 11929 7976"/>
                  <a:gd name="T53" fmla="*/ T52 w 4843"/>
                  <a:gd name="T54" fmla="+- 0 -2462 -5444"/>
                  <a:gd name="T55" fmla="*/ -2462 h 3507"/>
                  <a:gd name="T56" fmla="+- 0 11907 7976"/>
                  <a:gd name="T57" fmla="*/ T56 w 4843"/>
                  <a:gd name="T58" fmla="+- 0 -2375 -5444"/>
                  <a:gd name="T59" fmla="*/ -2375 h 3507"/>
                  <a:gd name="T60" fmla="+- 0 11883 7976"/>
                  <a:gd name="T61" fmla="*/ T60 w 4843"/>
                  <a:gd name="T62" fmla="+- 0 -2290 -5444"/>
                  <a:gd name="T63" fmla="*/ -2290 h 3507"/>
                  <a:gd name="T64" fmla="+- 0 11858 7976"/>
                  <a:gd name="T65" fmla="*/ T64 w 4843"/>
                  <a:gd name="T66" fmla="+- 0 -2206 -5444"/>
                  <a:gd name="T67" fmla="*/ -2206 h 3507"/>
                  <a:gd name="T68" fmla="+- 0 11832 7976"/>
                  <a:gd name="T69" fmla="*/ T68 w 4843"/>
                  <a:gd name="T70" fmla="+- 0 -2123 -5444"/>
                  <a:gd name="T71" fmla="*/ -2123 h 3507"/>
                  <a:gd name="T72" fmla="+- 0 11804 7976"/>
                  <a:gd name="T73" fmla="*/ T72 w 4843"/>
                  <a:gd name="T74" fmla="+- 0 -2042 -5444"/>
                  <a:gd name="T75" fmla="*/ -2042 h 3507"/>
                  <a:gd name="T76" fmla="+- 0 11776 7976"/>
                  <a:gd name="T77" fmla="*/ T76 w 4843"/>
                  <a:gd name="T78" fmla="+- 0 -1963 -5444"/>
                  <a:gd name="T79" fmla="*/ -1963 h 3507"/>
                  <a:gd name="T80" fmla="+- 0 11767 7976"/>
                  <a:gd name="T81" fmla="*/ T80 w 4843"/>
                  <a:gd name="T82" fmla="+- 0 -1937 -5444"/>
                  <a:gd name="T83" fmla="*/ -1937 h 3507"/>
                  <a:gd name="T84" fmla="+- 0 11834 7976"/>
                  <a:gd name="T85" fmla="*/ T84 w 4843"/>
                  <a:gd name="T86" fmla="+- 0 -1941 -5444"/>
                  <a:gd name="T87" fmla="*/ -1941 h 3507"/>
                  <a:gd name="T88" fmla="+- 0 11899 7976"/>
                  <a:gd name="T89" fmla="*/ T88 w 4843"/>
                  <a:gd name="T90" fmla="+- 0 -1946 -5444"/>
                  <a:gd name="T91" fmla="*/ -1946 h 3507"/>
                  <a:gd name="T92" fmla="+- 0 11963 7976"/>
                  <a:gd name="T93" fmla="*/ T92 w 4843"/>
                  <a:gd name="T94" fmla="+- 0 -1954 -5444"/>
                  <a:gd name="T95" fmla="*/ -1954 h 3507"/>
                  <a:gd name="T96" fmla="+- 0 12025 7976"/>
                  <a:gd name="T97" fmla="*/ T96 w 4843"/>
                  <a:gd name="T98" fmla="+- 0 -1964 -5444"/>
                  <a:gd name="T99" fmla="*/ -1964 h 3507"/>
                  <a:gd name="T100" fmla="+- 0 12085 7976"/>
                  <a:gd name="T101" fmla="*/ T100 w 4843"/>
                  <a:gd name="T102" fmla="+- 0 -1976 -5444"/>
                  <a:gd name="T103" fmla="*/ -1976 h 3507"/>
                  <a:gd name="T104" fmla="+- 0 12144 7976"/>
                  <a:gd name="T105" fmla="*/ T104 w 4843"/>
                  <a:gd name="T106" fmla="+- 0 -1990 -5444"/>
                  <a:gd name="T107" fmla="*/ -1990 h 3507"/>
                  <a:gd name="T108" fmla="+- 0 12254 7976"/>
                  <a:gd name="T109" fmla="*/ T108 w 4843"/>
                  <a:gd name="T110" fmla="+- 0 -2024 -5444"/>
                  <a:gd name="T111" fmla="*/ -2024 h 3507"/>
                  <a:gd name="T112" fmla="+- 0 12357 7976"/>
                  <a:gd name="T113" fmla="*/ T112 w 4843"/>
                  <a:gd name="T114" fmla="+- 0 -2066 -5444"/>
                  <a:gd name="T115" fmla="*/ -2066 h 3507"/>
                  <a:gd name="T116" fmla="+- 0 12451 7976"/>
                  <a:gd name="T117" fmla="*/ T116 w 4843"/>
                  <a:gd name="T118" fmla="+- 0 -2116 -5444"/>
                  <a:gd name="T119" fmla="*/ -2116 h 3507"/>
                  <a:gd name="T120" fmla="+- 0 12536 7976"/>
                  <a:gd name="T121" fmla="*/ T120 w 4843"/>
                  <a:gd name="T122" fmla="+- 0 -2174 -5444"/>
                  <a:gd name="T123" fmla="*/ -2174 h 3507"/>
                  <a:gd name="T124" fmla="+- 0 12611 7976"/>
                  <a:gd name="T125" fmla="*/ T124 w 4843"/>
                  <a:gd name="T126" fmla="+- 0 -2240 -5444"/>
                  <a:gd name="T127" fmla="*/ -2240 h 3507"/>
                  <a:gd name="T128" fmla="+- 0 12676 7976"/>
                  <a:gd name="T129" fmla="*/ T128 w 4843"/>
                  <a:gd name="T130" fmla="+- 0 -2315 -5444"/>
                  <a:gd name="T131" fmla="*/ -2315 h 3507"/>
                  <a:gd name="T132" fmla="+- 0 12729 7976"/>
                  <a:gd name="T133" fmla="*/ T132 w 4843"/>
                  <a:gd name="T134" fmla="+- 0 -2397 -5444"/>
                  <a:gd name="T135" fmla="*/ -2397 h 3507"/>
                  <a:gd name="T136" fmla="+- 0 12765 7976"/>
                  <a:gd name="T137" fmla="*/ T136 w 4843"/>
                  <a:gd name="T138" fmla="+- 0 -2472 -5444"/>
                  <a:gd name="T139" fmla="*/ -2472 h 3507"/>
                  <a:gd name="T140" fmla="+- 0 12792 7976"/>
                  <a:gd name="T141" fmla="*/ T140 w 4843"/>
                  <a:gd name="T142" fmla="+- 0 -2549 -5444"/>
                  <a:gd name="T143" fmla="*/ -2549 h 3507"/>
                  <a:gd name="T144" fmla="+- 0 12809 7976"/>
                  <a:gd name="T145" fmla="*/ T144 w 4843"/>
                  <a:gd name="T146" fmla="+- 0 -2630 -5444"/>
                  <a:gd name="T147" fmla="*/ -2630 h 3507"/>
                  <a:gd name="T148" fmla="+- 0 12818 7976"/>
                  <a:gd name="T149" fmla="*/ T148 w 4843"/>
                  <a:gd name="T150" fmla="+- 0 -2712 -5444"/>
                  <a:gd name="T151" fmla="*/ -2712 h 3507"/>
                  <a:gd name="T152" fmla="+- 0 12819 7976"/>
                  <a:gd name="T153" fmla="*/ T152 w 4843"/>
                  <a:gd name="T154" fmla="+- 0 -2739 -5444"/>
                  <a:gd name="T155" fmla="*/ -2739 h 3507"/>
                  <a:gd name="T156" fmla="+- 0 12819 7976"/>
                  <a:gd name="T157" fmla="*/ T156 w 4843"/>
                  <a:gd name="T158" fmla="+- 0 -2767 -5444"/>
                  <a:gd name="T159" fmla="*/ -2767 h 3507"/>
                  <a:gd name="T160" fmla="+- 0 12813 7976"/>
                  <a:gd name="T161" fmla="*/ T160 w 4843"/>
                  <a:gd name="T162" fmla="+- 0 -2850 -5444"/>
                  <a:gd name="T163" fmla="*/ -2850 h 3507"/>
                  <a:gd name="T164" fmla="+- 0 12804 7976"/>
                  <a:gd name="T165" fmla="*/ T164 w 4843"/>
                  <a:gd name="T166" fmla="+- 0 -2906 -5444"/>
                  <a:gd name="T167" fmla="*/ -2906 h 3507"/>
                  <a:gd name="T168" fmla="+- 0 12799 7976"/>
                  <a:gd name="T169" fmla="*/ T168 w 4843"/>
                  <a:gd name="T170" fmla="+- 0 -2934 -5444"/>
                  <a:gd name="T171" fmla="*/ -2934 h 350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Lst>
                <a:rect l="0" t="0" r="r" b="b"/>
                <a:pathLst>
                  <a:path w="4843" h="3507">
                    <a:moveTo>
                      <a:pt x="4823" y="2510"/>
                    </a:moveTo>
                    <a:lnTo>
                      <a:pt x="4804" y="2567"/>
                    </a:lnTo>
                    <a:lnTo>
                      <a:pt x="4769" y="2638"/>
                    </a:lnTo>
                    <a:lnTo>
                      <a:pt x="4722" y="2702"/>
                    </a:lnTo>
                    <a:lnTo>
                      <a:pt x="4664" y="2758"/>
                    </a:lnTo>
                    <a:lnTo>
                      <a:pt x="4598" y="2807"/>
                    </a:lnTo>
                    <a:lnTo>
                      <a:pt x="4521" y="2849"/>
                    </a:lnTo>
                    <a:lnTo>
                      <a:pt x="4436" y="2884"/>
                    </a:lnTo>
                    <a:lnTo>
                      <a:pt x="4343" y="2911"/>
                    </a:lnTo>
                    <a:lnTo>
                      <a:pt x="4243" y="2932"/>
                    </a:lnTo>
                    <a:lnTo>
                      <a:pt x="4135" y="2946"/>
                    </a:lnTo>
                    <a:lnTo>
                      <a:pt x="4020" y="2953"/>
                    </a:lnTo>
                    <a:lnTo>
                      <a:pt x="3961" y="2953"/>
                    </a:lnTo>
                    <a:lnTo>
                      <a:pt x="3953" y="2982"/>
                    </a:lnTo>
                    <a:lnTo>
                      <a:pt x="3931" y="3069"/>
                    </a:lnTo>
                    <a:lnTo>
                      <a:pt x="3907" y="3154"/>
                    </a:lnTo>
                    <a:lnTo>
                      <a:pt x="3882" y="3238"/>
                    </a:lnTo>
                    <a:lnTo>
                      <a:pt x="3856" y="3321"/>
                    </a:lnTo>
                    <a:lnTo>
                      <a:pt x="3828" y="3402"/>
                    </a:lnTo>
                    <a:lnTo>
                      <a:pt x="3800" y="3481"/>
                    </a:lnTo>
                    <a:lnTo>
                      <a:pt x="3791" y="3507"/>
                    </a:lnTo>
                    <a:lnTo>
                      <a:pt x="3858" y="3503"/>
                    </a:lnTo>
                    <a:lnTo>
                      <a:pt x="3923" y="3498"/>
                    </a:lnTo>
                    <a:lnTo>
                      <a:pt x="3987" y="3490"/>
                    </a:lnTo>
                    <a:lnTo>
                      <a:pt x="4049" y="3480"/>
                    </a:lnTo>
                    <a:lnTo>
                      <a:pt x="4109" y="3468"/>
                    </a:lnTo>
                    <a:lnTo>
                      <a:pt x="4168" y="3454"/>
                    </a:lnTo>
                    <a:lnTo>
                      <a:pt x="4278" y="3420"/>
                    </a:lnTo>
                    <a:lnTo>
                      <a:pt x="4381" y="3378"/>
                    </a:lnTo>
                    <a:lnTo>
                      <a:pt x="4475" y="3328"/>
                    </a:lnTo>
                    <a:lnTo>
                      <a:pt x="4560" y="3270"/>
                    </a:lnTo>
                    <a:lnTo>
                      <a:pt x="4635" y="3204"/>
                    </a:lnTo>
                    <a:lnTo>
                      <a:pt x="4700" y="3129"/>
                    </a:lnTo>
                    <a:lnTo>
                      <a:pt x="4753" y="3047"/>
                    </a:lnTo>
                    <a:lnTo>
                      <a:pt x="4789" y="2972"/>
                    </a:lnTo>
                    <a:lnTo>
                      <a:pt x="4816" y="2895"/>
                    </a:lnTo>
                    <a:lnTo>
                      <a:pt x="4833" y="2814"/>
                    </a:lnTo>
                    <a:lnTo>
                      <a:pt x="4842" y="2732"/>
                    </a:lnTo>
                    <a:lnTo>
                      <a:pt x="4843" y="2705"/>
                    </a:lnTo>
                    <a:lnTo>
                      <a:pt x="4843" y="2677"/>
                    </a:lnTo>
                    <a:lnTo>
                      <a:pt x="4837" y="2594"/>
                    </a:lnTo>
                    <a:lnTo>
                      <a:pt x="4828" y="2538"/>
                    </a:lnTo>
                    <a:lnTo>
                      <a:pt x="4823" y="2510"/>
                    </a:lnTo>
                    <a:close/>
                  </a:path>
                </a:pathLst>
              </a:custGeom>
              <a:solidFill>
                <a:srgbClr val="008FD5"/>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grpSp>
      <p:sp>
        <p:nvSpPr>
          <p:cNvPr id="25" name="TextBox 24"/>
          <p:cNvSpPr txBox="1"/>
          <p:nvPr/>
        </p:nvSpPr>
        <p:spPr>
          <a:xfrm>
            <a:off x="140796" y="7687092"/>
            <a:ext cx="3258755" cy="1354217"/>
          </a:xfrm>
          <a:prstGeom prst="rect">
            <a:avLst/>
          </a:prstGeom>
          <a:noFill/>
        </p:spPr>
        <p:txBody>
          <a:bodyPr wrap="square" rtlCol="0">
            <a:spAutoFit/>
          </a:bodyPr>
          <a:lstStyle/>
          <a:p>
            <a:r>
              <a:rPr lang="en-US" sz="1200" b="1" dirty="0" smtClean="0">
                <a:solidFill>
                  <a:srgbClr val="0096D6"/>
                </a:solidFill>
                <a:latin typeface="Calibri" panose="020F0502020204030204" pitchFamily="34" charset="0"/>
              </a:rPr>
              <a:t>Feature Keys:</a:t>
            </a:r>
          </a:p>
          <a:p>
            <a:pPr marL="342900" indent="-342900">
              <a:lnSpc>
                <a:spcPts val="1255"/>
              </a:lnSpc>
              <a:spcBef>
                <a:spcPts val="160"/>
              </a:spcBef>
              <a:buClr>
                <a:srgbClr val="0096D6"/>
              </a:buClr>
              <a:buSzPts val="1100"/>
              <a:buFont typeface="Calibri" panose="020F0502020204030204" pitchFamily="34" charset="0"/>
              <a:buChar char="•"/>
              <a:tabLst>
                <a:tab pos="565785" algn="l"/>
              </a:tabLst>
            </a:pPr>
            <a:r>
              <a:rPr lang="en-US" sz="1200" dirty="0" smtClean="0">
                <a:solidFill>
                  <a:srgbClr val="6D6E71"/>
                </a:solidFill>
                <a:latin typeface="Calibri" panose="020F0502020204030204" pitchFamily="34" charset="0"/>
              </a:rPr>
              <a:t>27 one-touch DSS keys</a:t>
            </a:r>
          </a:p>
          <a:p>
            <a:pPr marL="342900" indent="-342900">
              <a:lnSpc>
                <a:spcPts val="1255"/>
              </a:lnSpc>
              <a:spcBef>
                <a:spcPts val="160"/>
              </a:spcBef>
              <a:buClr>
                <a:srgbClr val="0096D6"/>
              </a:buClr>
              <a:buSzPts val="1100"/>
              <a:buFont typeface="Calibri" panose="020F0502020204030204" pitchFamily="34" charset="0"/>
              <a:buChar char="•"/>
              <a:tabLst>
                <a:tab pos="565785" algn="l"/>
              </a:tabLst>
            </a:pPr>
            <a:r>
              <a:rPr lang="en-US" sz="1200" dirty="0" smtClean="0">
                <a:solidFill>
                  <a:srgbClr val="6D6E71"/>
                </a:solidFill>
                <a:latin typeface="Calibri" panose="020F0502020204030204" pitchFamily="34" charset="0"/>
              </a:rPr>
              <a:t>8 feature keys: hold, transfer, message, headset, mute, redial, speakerphone, volume</a:t>
            </a:r>
          </a:p>
          <a:p>
            <a:pPr marL="342900" indent="-342900">
              <a:lnSpc>
                <a:spcPts val="1255"/>
              </a:lnSpc>
              <a:spcBef>
                <a:spcPts val="160"/>
              </a:spcBef>
              <a:buClr>
                <a:srgbClr val="0096D6"/>
              </a:buClr>
              <a:buSzPts val="1100"/>
              <a:buFont typeface="Calibri" panose="020F0502020204030204" pitchFamily="34" charset="0"/>
              <a:buChar char="•"/>
              <a:tabLst>
                <a:tab pos="565785" algn="l"/>
              </a:tabLst>
            </a:pPr>
            <a:r>
              <a:rPr lang="en-US" sz="1200" dirty="0" smtClean="0">
                <a:solidFill>
                  <a:srgbClr val="6D6E71"/>
                </a:solidFill>
                <a:latin typeface="Calibri" panose="020F0502020204030204" pitchFamily="34" charset="0"/>
              </a:rPr>
              <a:t>Illuminated mute/headset/</a:t>
            </a:r>
            <a:r>
              <a:rPr lang="en-US" sz="1200" dirty="0" err="1" smtClean="0">
                <a:solidFill>
                  <a:srgbClr val="6D6E71"/>
                </a:solidFill>
                <a:latin typeface="Calibri" panose="020F0502020204030204" pitchFamily="34" charset="0"/>
              </a:rPr>
              <a:t>handsfree</a:t>
            </a:r>
            <a:r>
              <a:rPr lang="en-US" sz="1200" dirty="0" smtClean="0">
                <a:solidFill>
                  <a:srgbClr val="6D6E71"/>
                </a:solidFill>
                <a:latin typeface="Calibri" panose="020F0502020204030204" pitchFamily="34" charset="0"/>
              </a:rPr>
              <a:t> speakerphone key</a:t>
            </a:r>
            <a:endParaRPr lang="en-US" dirty="0"/>
          </a:p>
        </p:txBody>
      </p:sp>
    </p:spTree>
    <p:extLst>
      <p:ext uri="{BB962C8B-B14F-4D97-AF65-F5344CB8AC3E}">
        <p14:creationId xmlns:p14="http://schemas.microsoft.com/office/powerpoint/2010/main" val="1519876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1.png"/>
          <p:cNvPicPr/>
          <p:nvPr/>
        </p:nvPicPr>
        <p:blipFill>
          <a:blip r:embed="rId2" cstate="print">
            <a:extLst>
              <a:ext uri="{28A0092B-C50C-407E-A947-70E740481C1C}">
                <a14:useLocalDpi xmlns:a14="http://schemas.microsoft.com/office/drawing/2010/main" val="0"/>
              </a:ext>
            </a:extLst>
          </a:blip>
          <a:stretch>
            <a:fillRect/>
          </a:stretch>
        </p:blipFill>
        <p:spPr>
          <a:xfrm>
            <a:off x="170245" y="195189"/>
            <a:ext cx="1837690" cy="523875"/>
          </a:xfrm>
          <a:prstGeom prst="rect">
            <a:avLst/>
          </a:prstGeom>
        </p:spPr>
      </p:pic>
      <p:grpSp>
        <p:nvGrpSpPr>
          <p:cNvPr id="4" name="Group 2"/>
          <p:cNvGrpSpPr>
            <a:grpSpLocks/>
          </p:cNvGrpSpPr>
          <p:nvPr/>
        </p:nvGrpSpPr>
        <p:grpSpPr bwMode="auto">
          <a:xfrm>
            <a:off x="0" y="7707380"/>
            <a:ext cx="6858000" cy="2198045"/>
            <a:chOff x="0" y="13023"/>
            <a:chExt cx="11906" cy="3815"/>
          </a:xfrm>
        </p:grpSpPr>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3023"/>
              <a:ext cx="11906" cy="3814"/>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5"/>
            <p:cNvGrpSpPr>
              <a:grpSpLocks/>
            </p:cNvGrpSpPr>
            <p:nvPr/>
          </p:nvGrpSpPr>
          <p:grpSpPr bwMode="auto">
            <a:xfrm>
              <a:off x="8335" y="13023"/>
              <a:ext cx="2716" cy="3815"/>
              <a:chOff x="8335" y="13023"/>
              <a:chExt cx="2716" cy="3815"/>
            </a:xfrm>
          </p:grpSpPr>
          <p:sp>
            <p:nvSpPr>
              <p:cNvPr id="20" name="Freeform 6"/>
              <p:cNvSpPr>
                <a:spLocks/>
              </p:cNvSpPr>
              <p:nvPr/>
            </p:nvSpPr>
            <p:spPr bwMode="auto">
              <a:xfrm>
                <a:off x="8335" y="13023"/>
                <a:ext cx="2716" cy="3815"/>
              </a:xfrm>
              <a:custGeom>
                <a:avLst/>
                <a:gdLst>
                  <a:gd name="T0" fmla="+- 0 8345 8335"/>
                  <a:gd name="T1" fmla="*/ T0 w 2716"/>
                  <a:gd name="T2" fmla="+- 0 14792 13023"/>
                  <a:gd name="T3" fmla="*/ 14792 h 3815"/>
                  <a:gd name="T4" fmla="+- 0 8341 8335"/>
                  <a:gd name="T5" fmla="*/ T4 w 2716"/>
                  <a:gd name="T6" fmla="+- 0 14872 13023"/>
                  <a:gd name="T7" fmla="*/ 14872 h 3815"/>
                  <a:gd name="T8" fmla="+- 0 8338 8335"/>
                  <a:gd name="T9" fmla="*/ T8 w 2716"/>
                  <a:gd name="T10" fmla="+- 0 14951 13023"/>
                  <a:gd name="T11" fmla="*/ 14951 h 3815"/>
                  <a:gd name="T12" fmla="+- 0 8336 8335"/>
                  <a:gd name="T13" fmla="*/ T12 w 2716"/>
                  <a:gd name="T14" fmla="+- 0 15017 13023"/>
                  <a:gd name="T15" fmla="*/ 15017 h 3815"/>
                  <a:gd name="T16" fmla="+- 0 8335 8335"/>
                  <a:gd name="T17" fmla="*/ T16 w 2716"/>
                  <a:gd name="T18" fmla="+- 0 15072 13023"/>
                  <a:gd name="T19" fmla="*/ 15072 h 3815"/>
                  <a:gd name="T20" fmla="+- 0 8338 8335"/>
                  <a:gd name="T21" fmla="*/ T20 w 2716"/>
                  <a:gd name="T22" fmla="+- 0 15291 13023"/>
                  <a:gd name="T23" fmla="*/ 15291 h 3815"/>
                  <a:gd name="T24" fmla="+- 0 8349 8335"/>
                  <a:gd name="T25" fmla="*/ T24 w 2716"/>
                  <a:gd name="T26" fmla="+- 0 15505 13023"/>
                  <a:gd name="T27" fmla="*/ 15505 h 3815"/>
                  <a:gd name="T28" fmla="+- 0 8369 8335"/>
                  <a:gd name="T29" fmla="*/ T28 w 2716"/>
                  <a:gd name="T30" fmla="+- 0 15713 13023"/>
                  <a:gd name="T31" fmla="*/ 15713 h 3815"/>
                  <a:gd name="T32" fmla="+- 0 8397 8335"/>
                  <a:gd name="T33" fmla="*/ T32 w 2716"/>
                  <a:gd name="T34" fmla="+- 0 15915 13023"/>
                  <a:gd name="T35" fmla="*/ 15915 h 3815"/>
                  <a:gd name="T36" fmla="+- 0 8433 8335"/>
                  <a:gd name="T37" fmla="*/ T36 w 2716"/>
                  <a:gd name="T38" fmla="+- 0 16111 13023"/>
                  <a:gd name="T39" fmla="*/ 16111 h 3815"/>
                  <a:gd name="T40" fmla="+- 0 8476 8335"/>
                  <a:gd name="T41" fmla="*/ T40 w 2716"/>
                  <a:gd name="T42" fmla="+- 0 16299 13023"/>
                  <a:gd name="T43" fmla="*/ 16299 h 3815"/>
                  <a:gd name="T44" fmla="+- 0 8526 8335"/>
                  <a:gd name="T45" fmla="*/ T44 w 2716"/>
                  <a:gd name="T46" fmla="+- 0 16478 13023"/>
                  <a:gd name="T47" fmla="*/ 16478 h 3815"/>
                  <a:gd name="T48" fmla="+- 0 8583 8335"/>
                  <a:gd name="T49" fmla="*/ T48 w 2716"/>
                  <a:gd name="T50" fmla="+- 0 16649 13023"/>
                  <a:gd name="T51" fmla="*/ 16649 h 3815"/>
                  <a:gd name="T52" fmla="+- 0 8647 8335"/>
                  <a:gd name="T53" fmla="*/ T52 w 2716"/>
                  <a:gd name="T54" fmla="+- 0 16810 13023"/>
                  <a:gd name="T55" fmla="*/ 16810 h 3815"/>
                  <a:gd name="T56" fmla="+- 0 8660 8335"/>
                  <a:gd name="T57" fmla="*/ T56 w 2716"/>
                  <a:gd name="T58" fmla="+- 0 16838 13023"/>
                  <a:gd name="T59" fmla="*/ 16838 h 3815"/>
                  <a:gd name="T60" fmla="+- 0 8978 8335"/>
                  <a:gd name="T61" fmla="*/ T60 w 2716"/>
                  <a:gd name="T62" fmla="+- 0 16838 13023"/>
                  <a:gd name="T63" fmla="*/ 16838 h 3815"/>
                  <a:gd name="T64" fmla="+- 0 8950 8335"/>
                  <a:gd name="T65" fmla="*/ T64 w 2716"/>
                  <a:gd name="T66" fmla="+- 0 16810 13023"/>
                  <a:gd name="T67" fmla="*/ 16810 h 3815"/>
                  <a:gd name="T68" fmla="+- 0 8879 8335"/>
                  <a:gd name="T69" fmla="*/ T68 w 2716"/>
                  <a:gd name="T70" fmla="+- 0 16727 13023"/>
                  <a:gd name="T71" fmla="*/ 16727 h 3815"/>
                  <a:gd name="T72" fmla="+- 0 8811 8335"/>
                  <a:gd name="T73" fmla="*/ T72 w 2716"/>
                  <a:gd name="T74" fmla="+- 0 16632 13023"/>
                  <a:gd name="T75" fmla="*/ 16632 h 3815"/>
                  <a:gd name="T76" fmla="+- 0 8747 8335"/>
                  <a:gd name="T77" fmla="*/ T76 w 2716"/>
                  <a:gd name="T78" fmla="+- 0 16527 13023"/>
                  <a:gd name="T79" fmla="*/ 16527 h 3815"/>
                  <a:gd name="T80" fmla="+- 0 8686 8335"/>
                  <a:gd name="T81" fmla="*/ T80 w 2716"/>
                  <a:gd name="T82" fmla="+- 0 16412 13023"/>
                  <a:gd name="T83" fmla="*/ 16412 h 3815"/>
                  <a:gd name="T84" fmla="+- 0 8630 8335"/>
                  <a:gd name="T85" fmla="*/ T84 w 2716"/>
                  <a:gd name="T86" fmla="+- 0 16288 13023"/>
                  <a:gd name="T87" fmla="*/ 16288 h 3815"/>
                  <a:gd name="T88" fmla="+- 0 8577 8335"/>
                  <a:gd name="T89" fmla="*/ T88 w 2716"/>
                  <a:gd name="T90" fmla="+- 0 16154 13023"/>
                  <a:gd name="T91" fmla="*/ 16154 h 3815"/>
                  <a:gd name="T92" fmla="+- 0 8529 8335"/>
                  <a:gd name="T93" fmla="*/ T92 w 2716"/>
                  <a:gd name="T94" fmla="+- 0 16012 13023"/>
                  <a:gd name="T95" fmla="*/ 16012 h 3815"/>
                  <a:gd name="T96" fmla="+- 0 8486 8335"/>
                  <a:gd name="T97" fmla="*/ T96 w 2716"/>
                  <a:gd name="T98" fmla="+- 0 15863 13023"/>
                  <a:gd name="T99" fmla="*/ 15863 h 3815"/>
                  <a:gd name="T100" fmla="+- 0 8448 8335"/>
                  <a:gd name="T101" fmla="*/ T100 w 2716"/>
                  <a:gd name="T102" fmla="+- 0 15706 13023"/>
                  <a:gd name="T103" fmla="*/ 15706 h 3815"/>
                  <a:gd name="T104" fmla="+- 0 8416 8335"/>
                  <a:gd name="T105" fmla="*/ T104 w 2716"/>
                  <a:gd name="T106" fmla="+- 0 15542 13023"/>
                  <a:gd name="T107" fmla="*/ 15542 h 3815"/>
                  <a:gd name="T108" fmla="+- 0 8389 8335"/>
                  <a:gd name="T109" fmla="*/ T108 w 2716"/>
                  <a:gd name="T110" fmla="+- 0 15373 13023"/>
                  <a:gd name="T111" fmla="*/ 15373 h 3815"/>
                  <a:gd name="T112" fmla="+- 0 8368 8335"/>
                  <a:gd name="T113" fmla="*/ T112 w 2716"/>
                  <a:gd name="T114" fmla="+- 0 15197 13023"/>
                  <a:gd name="T115" fmla="*/ 15197 h 3815"/>
                  <a:gd name="T116" fmla="+- 0 8353 8335"/>
                  <a:gd name="T117" fmla="*/ T116 w 2716"/>
                  <a:gd name="T118" fmla="+- 0 15017 13023"/>
                  <a:gd name="T119" fmla="*/ 15017 h 3815"/>
                  <a:gd name="T120" fmla="+- 0 8345 8335"/>
                  <a:gd name="T121" fmla="*/ T120 w 2716"/>
                  <a:gd name="T122" fmla="+- 0 14832 13023"/>
                  <a:gd name="T123" fmla="*/ 14832 h 3815"/>
                  <a:gd name="T124" fmla="+- 0 8345 8335"/>
                  <a:gd name="T125" fmla="*/ T124 w 2716"/>
                  <a:gd name="T126" fmla="+- 0 14792 13023"/>
                  <a:gd name="T127" fmla="*/ 14792 h 381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Lst>
                <a:rect l="0" t="0" r="r" b="b"/>
                <a:pathLst>
                  <a:path w="2716" h="3815">
                    <a:moveTo>
                      <a:pt x="10" y="1769"/>
                    </a:moveTo>
                    <a:lnTo>
                      <a:pt x="6" y="1849"/>
                    </a:lnTo>
                    <a:lnTo>
                      <a:pt x="3" y="1928"/>
                    </a:lnTo>
                    <a:lnTo>
                      <a:pt x="1" y="1994"/>
                    </a:lnTo>
                    <a:lnTo>
                      <a:pt x="0" y="2049"/>
                    </a:lnTo>
                    <a:lnTo>
                      <a:pt x="3" y="2268"/>
                    </a:lnTo>
                    <a:lnTo>
                      <a:pt x="14" y="2482"/>
                    </a:lnTo>
                    <a:lnTo>
                      <a:pt x="34" y="2690"/>
                    </a:lnTo>
                    <a:lnTo>
                      <a:pt x="62" y="2892"/>
                    </a:lnTo>
                    <a:lnTo>
                      <a:pt x="98" y="3088"/>
                    </a:lnTo>
                    <a:lnTo>
                      <a:pt x="141" y="3276"/>
                    </a:lnTo>
                    <a:lnTo>
                      <a:pt x="191" y="3455"/>
                    </a:lnTo>
                    <a:lnTo>
                      <a:pt x="248" y="3626"/>
                    </a:lnTo>
                    <a:lnTo>
                      <a:pt x="312" y="3787"/>
                    </a:lnTo>
                    <a:lnTo>
                      <a:pt x="325" y="3815"/>
                    </a:lnTo>
                    <a:lnTo>
                      <a:pt x="643" y="3815"/>
                    </a:lnTo>
                    <a:lnTo>
                      <a:pt x="615" y="3787"/>
                    </a:lnTo>
                    <a:lnTo>
                      <a:pt x="544" y="3704"/>
                    </a:lnTo>
                    <a:lnTo>
                      <a:pt x="476" y="3609"/>
                    </a:lnTo>
                    <a:lnTo>
                      <a:pt x="412" y="3504"/>
                    </a:lnTo>
                    <a:lnTo>
                      <a:pt x="351" y="3389"/>
                    </a:lnTo>
                    <a:lnTo>
                      <a:pt x="295" y="3265"/>
                    </a:lnTo>
                    <a:lnTo>
                      <a:pt x="242" y="3131"/>
                    </a:lnTo>
                    <a:lnTo>
                      <a:pt x="194" y="2989"/>
                    </a:lnTo>
                    <a:lnTo>
                      <a:pt x="151" y="2840"/>
                    </a:lnTo>
                    <a:lnTo>
                      <a:pt x="113" y="2683"/>
                    </a:lnTo>
                    <a:lnTo>
                      <a:pt x="81" y="2519"/>
                    </a:lnTo>
                    <a:lnTo>
                      <a:pt x="54" y="2350"/>
                    </a:lnTo>
                    <a:lnTo>
                      <a:pt x="33" y="2174"/>
                    </a:lnTo>
                    <a:lnTo>
                      <a:pt x="18" y="1994"/>
                    </a:lnTo>
                    <a:lnTo>
                      <a:pt x="10" y="1809"/>
                    </a:lnTo>
                    <a:lnTo>
                      <a:pt x="10" y="1769"/>
                    </a:lnTo>
                    <a:close/>
                  </a:path>
                </a:pathLst>
              </a:custGeom>
              <a:solidFill>
                <a:srgbClr val="97C5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7"/>
              <p:cNvSpPr>
                <a:spLocks/>
              </p:cNvSpPr>
              <p:nvPr/>
            </p:nvSpPr>
            <p:spPr bwMode="auto">
              <a:xfrm>
                <a:off x="8335" y="13023"/>
                <a:ext cx="2716" cy="3815"/>
              </a:xfrm>
              <a:custGeom>
                <a:avLst/>
                <a:gdLst>
                  <a:gd name="T0" fmla="+- 0 10835 8335"/>
                  <a:gd name="T1" fmla="*/ T0 w 2716"/>
                  <a:gd name="T2" fmla="+- 0 14062 13023"/>
                  <a:gd name="T3" fmla="*/ 14062 h 3815"/>
                  <a:gd name="T4" fmla="+- 0 10774 8335"/>
                  <a:gd name="T5" fmla="*/ T4 w 2716"/>
                  <a:gd name="T6" fmla="+- 0 14063 13023"/>
                  <a:gd name="T7" fmla="*/ 14063 h 3815"/>
                  <a:gd name="T8" fmla="+- 0 10712 8335"/>
                  <a:gd name="T9" fmla="*/ T8 w 2716"/>
                  <a:gd name="T10" fmla="+- 0 14065 13023"/>
                  <a:gd name="T11" fmla="*/ 14065 h 3815"/>
                  <a:gd name="T12" fmla="+- 0 10649 8335"/>
                  <a:gd name="T13" fmla="*/ T12 w 2716"/>
                  <a:gd name="T14" fmla="+- 0 14069 13023"/>
                  <a:gd name="T15" fmla="*/ 14069 h 3815"/>
                  <a:gd name="T16" fmla="+- 0 10585 8335"/>
                  <a:gd name="T17" fmla="*/ T16 w 2716"/>
                  <a:gd name="T18" fmla="+- 0 14073 13023"/>
                  <a:gd name="T19" fmla="*/ 14073 h 3815"/>
                  <a:gd name="T20" fmla="+- 0 10521 8335"/>
                  <a:gd name="T21" fmla="*/ T20 w 2716"/>
                  <a:gd name="T22" fmla="+- 0 14079 13023"/>
                  <a:gd name="T23" fmla="*/ 14079 h 3815"/>
                  <a:gd name="T24" fmla="+- 0 10455 8335"/>
                  <a:gd name="T25" fmla="*/ T24 w 2716"/>
                  <a:gd name="T26" fmla="+- 0 14085 13023"/>
                  <a:gd name="T27" fmla="*/ 14085 h 3815"/>
                  <a:gd name="T28" fmla="+- 0 10389 8335"/>
                  <a:gd name="T29" fmla="*/ T28 w 2716"/>
                  <a:gd name="T30" fmla="+- 0 14093 13023"/>
                  <a:gd name="T31" fmla="*/ 14093 h 3815"/>
                  <a:gd name="T32" fmla="+- 0 10322 8335"/>
                  <a:gd name="T33" fmla="*/ T32 w 2716"/>
                  <a:gd name="T34" fmla="+- 0 14102 13023"/>
                  <a:gd name="T35" fmla="*/ 14102 h 3815"/>
                  <a:gd name="T36" fmla="+- 0 10328 8335"/>
                  <a:gd name="T37" fmla="*/ T36 w 2716"/>
                  <a:gd name="T38" fmla="+- 0 14135 13023"/>
                  <a:gd name="T39" fmla="*/ 14135 h 3815"/>
                  <a:gd name="T40" fmla="+- 0 10333 8335"/>
                  <a:gd name="T41" fmla="*/ T40 w 2716"/>
                  <a:gd name="T42" fmla="+- 0 14168 13023"/>
                  <a:gd name="T43" fmla="*/ 14168 h 3815"/>
                  <a:gd name="T44" fmla="+- 0 10344 8335"/>
                  <a:gd name="T45" fmla="*/ T44 w 2716"/>
                  <a:gd name="T46" fmla="+- 0 14235 13023"/>
                  <a:gd name="T47" fmla="*/ 14235 h 3815"/>
                  <a:gd name="T48" fmla="+- 0 10353 8335"/>
                  <a:gd name="T49" fmla="*/ T48 w 2716"/>
                  <a:gd name="T50" fmla="+- 0 14302 13023"/>
                  <a:gd name="T51" fmla="*/ 14302 h 3815"/>
                  <a:gd name="T52" fmla="+- 0 10362 8335"/>
                  <a:gd name="T53" fmla="*/ T52 w 2716"/>
                  <a:gd name="T54" fmla="+- 0 14371 13023"/>
                  <a:gd name="T55" fmla="*/ 14371 h 3815"/>
                  <a:gd name="T56" fmla="+- 0 10369 8335"/>
                  <a:gd name="T57" fmla="*/ T56 w 2716"/>
                  <a:gd name="T58" fmla="+- 0 14440 13023"/>
                  <a:gd name="T59" fmla="*/ 14440 h 3815"/>
                  <a:gd name="T60" fmla="+- 0 10376 8335"/>
                  <a:gd name="T61" fmla="*/ T60 w 2716"/>
                  <a:gd name="T62" fmla="+- 0 14510 13023"/>
                  <a:gd name="T63" fmla="*/ 14510 h 3815"/>
                  <a:gd name="T64" fmla="+- 0 10382 8335"/>
                  <a:gd name="T65" fmla="*/ T64 w 2716"/>
                  <a:gd name="T66" fmla="+- 0 14580 13023"/>
                  <a:gd name="T67" fmla="*/ 14580 h 3815"/>
                  <a:gd name="T68" fmla="+- 0 10386 8335"/>
                  <a:gd name="T69" fmla="*/ T68 w 2716"/>
                  <a:gd name="T70" fmla="+- 0 14652 13023"/>
                  <a:gd name="T71" fmla="*/ 14652 h 3815"/>
                  <a:gd name="T72" fmla="+- 0 10390 8335"/>
                  <a:gd name="T73" fmla="*/ T72 w 2716"/>
                  <a:gd name="T74" fmla="+- 0 14724 13023"/>
                  <a:gd name="T75" fmla="*/ 14724 h 3815"/>
                  <a:gd name="T76" fmla="+- 0 10392 8335"/>
                  <a:gd name="T77" fmla="*/ T76 w 2716"/>
                  <a:gd name="T78" fmla="+- 0 14796 13023"/>
                  <a:gd name="T79" fmla="*/ 14796 h 3815"/>
                  <a:gd name="T80" fmla="+- 0 10393 8335"/>
                  <a:gd name="T81" fmla="*/ T80 w 2716"/>
                  <a:gd name="T82" fmla="+- 0 14979 13023"/>
                  <a:gd name="T83" fmla="*/ 14979 h 3815"/>
                  <a:gd name="T84" fmla="+- 0 10388 8335"/>
                  <a:gd name="T85" fmla="*/ T84 w 2716"/>
                  <a:gd name="T86" fmla="+- 0 15157 13023"/>
                  <a:gd name="T87" fmla="*/ 15157 h 3815"/>
                  <a:gd name="T88" fmla="+- 0 10376 8335"/>
                  <a:gd name="T89" fmla="*/ T88 w 2716"/>
                  <a:gd name="T90" fmla="+- 0 15332 13023"/>
                  <a:gd name="T91" fmla="*/ 15332 h 3815"/>
                  <a:gd name="T92" fmla="+- 0 10358 8335"/>
                  <a:gd name="T93" fmla="*/ T92 w 2716"/>
                  <a:gd name="T94" fmla="+- 0 15501 13023"/>
                  <a:gd name="T95" fmla="*/ 15501 h 3815"/>
                  <a:gd name="T96" fmla="+- 0 10334 8335"/>
                  <a:gd name="T97" fmla="*/ T96 w 2716"/>
                  <a:gd name="T98" fmla="+- 0 15664 13023"/>
                  <a:gd name="T99" fmla="*/ 15664 h 3815"/>
                  <a:gd name="T100" fmla="+- 0 10305 8335"/>
                  <a:gd name="T101" fmla="*/ T100 w 2716"/>
                  <a:gd name="T102" fmla="+- 0 15821 13023"/>
                  <a:gd name="T103" fmla="*/ 15821 h 3815"/>
                  <a:gd name="T104" fmla="+- 0 10269 8335"/>
                  <a:gd name="T105" fmla="*/ T104 w 2716"/>
                  <a:gd name="T106" fmla="+- 0 15972 13023"/>
                  <a:gd name="T107" fmla="*/ 15972 h 3815"/>
                  <a:gd name="T108" fmla="+- 0 10229 8335"/>
                  <a:gd name="T109" fmla="*/ T108 w 2716"/>
                  <a:gd name="T110" fmla="+- 0 16115 13023"/>
                  <a:gd name="T111" fmla="*/ 16115 h 3815"/>
                  <a:gd name="T112" fmla="+- 0 10184 8335"/>
                  <a:gd name="T113" fmla="*/ T112 w 2716"/>
                  <a:gd name="T114" fmla="+- 0 16250 13023"/>
                  <a:gd name="T115" fmla="*/ 16250 h 3815"/>
                  <a:gd name="T116" fmla="+- 0 10134 8335"/>
                  <a:gd name="T117" fmla="*/ T116 w 2716"/>
                  <a:gd name="T118" fmla="+- 0 16377 13023"/>
                  <a:gd name="T119" fmla="*/ 16377 h 3815"/>
                  <a:gd name="T120" fmla="+- 0 10079 8335"/>
                  <a:gd name="T121" fmla="*/ T120 w 2716"/>
                  <a:gd name="T122" fmla="+- 0 16494 13023"/>
                  <a:gd name="T123" fmla="*/ 16494 h 3815"/>
                  <a:gd name="T124" fmla="+- 0 10020 8335"/>
                  <a:gd name="T125" fmla="*/ T124 w 2716"/>
                  <a:gd name="T126" fmla="+- 0 16602 13023"/>
                  <a:gd name="T127" fmla="*/ 16602 h 3815"/>
                  <a:gd name="T128" fmla="+- 0 9957 8335"/>
                  <a:gd name="T129" fmla="*/ T128 w 2716"/>
                  <a:gd name="T130" fmla="+- 0 16700 13023"/>
                  <a:gd name="T131" fmla="*/ 16700 h 3815"/>
                  <a:gd name="T132" fmla="+- 0 9891 8335"/>
                  <a:gd name="T133" fmla="*/ T132 w 2716"/>
                  <a:gd name="T134" fmla="+- 0 16786 13023"/>
                  <a:gd name="T135" fmla="*/ 16786 h 3815"/>
                  <a:gd name="T136" fmla="+- 0 9843 8335"/>
                  <a:gd name="T137" fmla="*/ T136 w 2716"/>
                  <a:gd name="T138" fmla="+- 0 16838 13023"/>
                  <a:gd name="T139" fmla="*/ 16838 h 3815"/>
                  <a:gd name="T140" fmla="+- 0 10704 8335"/>
                  <a:gd name="T141" fmla="*/ T140 w 2716"/>
                  <a:gd name="T142" fmla="+- 0 16838 13023"/>
                  <a:gd name="T143" fmla="*/ 16838 h 3815"/>
                  <a:gd name="T144" fmla="+- 0 10775 8335"/>
                  <a:gd name="T145" fmla="*/ T144 w 2716"/>
                  <a:gd name="T146" fmla="+- 0 16668 13023"/>
                  <a:gd name="T147" fmla="*/ 16668 h 3815"/>
                  <a:gd name="T148" fmla="+- 0 10835 8335"/>
                  <a:gd name="T149" fmla="*/ T148 w 2716"/>
                  <a:gd name="T150" fmla="+- 0 16498 13023"/>
                  <a:gd name="T151" fmla="*/ 16498 h 3815"/>
                  <a:gd name="T152" fmla="+- 0 10889 8335"/>
                  <a:gd name="T153" fmla="*/ T152 w 2716"/>
                  <a:gd name="T154" fmla="+- 0 16320 13023"/>
                  <a:gd name="T155" fmla="*/ 16320 h 3815"/>
                  <a:gd name="T156" fmla="+- 0 10935 8335"/>
                  <a:gd name="T157" fmla="*/ T156 w 2716"/>
                  <a:gd name="T158" fmla="+- 0 16133 13023"/>
                  <a:gd name="T159" fmla="*/ 16133 h 3815"/>
                  <a:gd name="T160" fmla="+- 0 10974 8335"/>
                  <a:gd name="T161" fmla="*/ T160 w 2716"/>
                  <a:gd name="T162" fmla="+- 0 15938 13023"/>
                  <a:gd name="T163" fmla="*/ 15938 h 3815"/>
                  <a:gd name="T164" fmla="+- 0 11006 8335"/>
                  <a:gd name="T165" fmla="*/ T164 w 2716"/>
                  <a:gd name="T166" fmla="+- 0 15736 13023"/>
                  <a:gd name="T167" fmla="*/ 15736 h 3815"/>
                  <a:gd name="T168" fmla="+- 0 11029 8335"/>
                  <a:gd name="T169" fmla="*/ T168 w 2716"/>
                  <a:gd name="T170" fmla="+- 0 15528 13023"/>
                  <a:gd name="T171" fmla="*/ 15528 h 3815"/>
                  <a:gd name="T172" fmla="+- 0 11044 8335"/>
                  <a:gd name="T173" fmla="*/ T172 w 2716"/>
                  <a:gd name="T174" fmla="+- 0 15315 13023"/>
                  <a:gd name="T175" fmla="*/ 15315 h 3815"/>
                  <a:gd name="T176" fmla="+- 0 11051 8335"/>
                  <a:gd name="T177" fmla="*/ T176 w 2716"/>
                  <a:gd name="T178" fmla="+- 0 15096 13023"/>
                  <a:gd name="T179" fmla="*/ 15096 h 3815"/>
                  <a:gd name="T180" fmla="+- 0 11051 8335"/>
                  <a:gd name="T181" fmla="*/ T180 w 2716"/>
                  <a:gd name="T182" fmla="+- 0 15041 13023"/>
                  <a:gd name="T183" fmla="*/ 15041 h 3815"/>
                  <a:gd name="T184" fmla="+- 0 11051 8335"/>
                  <a:gd name="T185" fmla="*/ T184 w 2716"/>
                  <a:gd name="T186" fmla="+- 0 14987 13023"/>
                  <a:gd name="T187" fmla="*/ 14987 h 3815"/>
                  <a:gd name="T188" fmla="+- 0 11048 8335"/>
                  <a:gd name="T189" fmla="*/ T188 w 2716"/>
                  <a:gd name="T190" fmla="+- 0 14879 13023"/>
                  <a:gd name="T191" fmla="*/ 14879 h 3815"/>
                  <a:gd name="T192" fmla="+- 0 11044 8335"/>
                  <a:gd name="T193" fmla="*/ T192 w 2716"/>
                  <a:gd name="T194" fmla="+- 0 14772 13023"/>
                  <a:gd name="T195" fmla="*/ 14772 h 3815"/>
                  <a:gd name="T196" fmla="+- 0 11037 8335"/>
                  <a:gd name="T197" fmla="*/ T196 w 2716"/>
                  <a:gd name="T198" fmla="+- 0 14666 13023"/>
                  <a:gd name="T199" fmla="*/ 14666 h 3815"/>
                  <a:gd name="T200" fmla="+- 0 11028 8335"/>
                  <a:gd name="T201" fmla="*/ T200 w 2716"/>
                  <a:gd name="T202" fmla="+- 0 14562 13023"/>
                  <a:gd name="T203" fmla="*/ 14562 h 3815"/>
                  <a:gd name="T204" fmla="+- 0 11017 8335"/>
                  <a:gd name="T205" fmla="*/ T204 w 2716"/>
                  <a:gd name="T206" fmla="+- 0 14459 13023"/>
                  <a:gd name="T207" fmla="*/ 14459 h 3815"/>
                  <a:gd name="T208" fmla="+- 0 11004 8335"/>
                  <a:gd name="T209" fmla="*/ T208 w 2716"/>
                  <a:gd name="T210" fmla="+- 0 14357 13023"/>
                  <a:gd name="T211" fmla="*/ 14357 h 3815"/>
                  <a:gd name="T212" fmla="+- 0 10990 8335"/>
                  <a:gd name="T213" fmla="*/ T212 w 2716"/>
                  <a:gd name="T214" fmla="+- 0 14258 13023"/>
                  <a:gd name="T215" fmla="*/ 14258 h 3815"/>
                  <a:gd name="T216" fmla="+- 0 10973 8335"/>
                  <a:gd name="T217" fmla="*/ T216 w 2716"/>
                  <a:gd name="T218" fmla="+- 0 14159 13023"/>
                  <a:gd name="T219" fmla="*/ 14159 h 3815"/>
                  <a:gd name="T220" fmla="+- 0 10954 8335"/>
                  <a:gd name="T221" fmla="*/ T220 w 2716"/>
                  <a:gd name="T222" fmla="+- 0 14063 13023"/>
                  <a:gd name="T223" fmla="*/ 14063 h 3815"/>
                  <a:gd name="T224" fmla="+- 0 10895 8335"/>
                  <a:gd name="T225" fmla="*/ T224 w 2716"/>
                  <a:gd name="T226" fmla="+- 0 14062 13023"/>
                  <a:gd name="T227" fmla="*/ 14062 h 3815"/>
                  <a:gd name="T228" fmla="+- 0 10835 8335"/>
                  <a:gd name="T229" fmla="*/ T228 w 2716"/>
                  <a:gd name="T230" fmla="+- 0 14062 13023"/>
                  <a:gd name="T231" fmla="*/ 14062 h 381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 ang="0">
                    <a:pos x="T197" y="T199"/>
                  </a:cxn>
                  <a:cxn ang="0">
                    <a:pos x="T201" y="T203"/>
                  </a:cxn>
                  <a:cxn ang="0">
                    <a:pos x="T205" y="T207"/>
                  </a:cxn>
                  <a:cxn ang="0">
                    <a:pos x="T209" y="T211"/>
                  </a:cxn>
                  <a:cxn ang="0">
                    <a:pos x="T213" y="T215"/>
                  </a:cxn>
                  <a:cxn ang="0">
                    <a:pos x="T217" y="T219"/>
                  </a:cxn>
                  <a:cxn ang="0">
                    <a:pos x="T221" y="T223"/>
                  </a:cxn>
                  <a:cxn ang="0">
                    <a:pos x="T225" y="T227"/>
                  </a:cxn>
                  <a:cxn ang="0">
                    <a:pos x="T229" y="T231"/>
                  </a:cxn>
                </a:cxnLst>
                <a:rect l="0" t="0" r="r" b="b"/>
                <a:pathLst>
                  <a:path w="2716" h="3815">
                    <a:moveTo>
                      <a:pt x="2500" y="1039"/>
                    </a:moveTo>
                    <a:lnTo>
                      <a:pt x="2439" y="1040"/>
                    </a:lnTo>
                    <a:lnTo>
                      <a:pt x="2377" y="1042"/>
                    </a:lnTo>
                    <a:lnTo>
                      <a:pt x="2314" y="1046"/>
                    </a:lnTo>
                    <a:lnTo>
                      <a:pt x="2250" y="1050"/>
                    </a:lnTo>
                    <a:lnTo>
                      <a:pt x="2186" y="1056"/>
                    </a:lnTo>
                    <a:lnTo>
                      <a:pt x="2120" y="1062"/>
                    </a:lnTo>
                    <a:lnTo>
                      <a:pt x="2054" y="1070"/>
                    </a:lnTo>
                    <a:lnTo>
                      <a:pt x="1987" y="1079"/>
                    </a:lnTo>
                    <a:lnTo>
                      <a:pt x="1993" y="1112"/>
                    </a:lnTo>
                    <a:lnTo>
                      <a:pt x="1998" y="1145"/>
                    </a:lnTo>
                    <a:lnTo>
                      <a:pt x="2009" y="1212"/>
                    </a:lnTo>
                    <a:lnTo>
                      <a:pt x="2018" y="1279"/>
                    </a:lnTo>
                    <a:lnTo>
                      <a:pt x="2027" y="1348"/>
                    </a:lnTo>
                    <a:lnTo>
                      <a:pt x="2034" y="1417"/>
                    </a:lnTo>
                    <a:lnTo>
                      <a:pt x="2041" y="1487"/>
                    </a:lnTo>
                    <a:lnTo>
                      <a:pt x="2047" y="1557"/>
                    </a:lnTo>
                    <a:lnTo>
                      <a:pt x="2051" y="1629"/>
                    </a:lnTo>
                    <a:lnTo>
                      <a:pt x="2055" y="1701"/>
                    </a:lnTo>
                    <a:lnTo>
                      <a:pt x="2057" y="1773"/>
                    </a:lnTo>
                    <a:lnTo>
                      <a:pt x="2058" y="1956"/>
                    </a:lnTo>
                    <a:lnTo>
                      <a:pt x="2053" y="2134"/>
                    </a:lnTo>
                    <a:lnTo>
                      <a:pt x="2041" y="2309"/>
                    </a:lnTo>
                    <a:lnTo>
                      <a:pt x="2023" y="2478"/>
                    </a:lnTo>
                    <a:lnTo>
                      <a:pt x="1999" y="2641"/>
                    </a:lnTo>
                    <a:lnTo>
                      <a:pt x="1970" y="2798"/>
                    </a:lnTo>
                    <a:lnTo>
                      <a:pt x="1934" y="2949"/>
                    </a:lnTo>
                    <a:lnTo>
                      <a:pt x="1894" y="3092"/>
                    </a:lnTo>
                    <a:lnTo>
                      <a:pt x="1849" y="3227"/>
                    </a:lnTo>
                    <a:lnTo>
                      <a:pt x="1799" y="3354"/>
                    </a:lnTo>
                    <a:lnTo>
                      <a:pt x="1744" y="3471"/>
                    </a:lnTo>
                    <a:lnTo>
                      <a:pt x="1685" y="3579"/>
                    </a:lnTo>
                    <a:lnTo>
                      <a:pt x="1622" y="3677"/>
                    </a:lnTo>
                    <a:lnTo>
                      <a:pt x="1556" y="3763"/>
                    </a:lnTo>
                    <a:lnTo>
                      <a:pt x="1508" y="3815"/>
                    </a:lnTo>
                    <a:lnTo>
                      <a:pt x="2369" y="3815"/>
                    </a:lnTo>
                    <a:lnTo>
                      <a:pt x="2440" y="3645"/>
                    </a:lnTo>
                    <a:lnTo>
                      <a:pt x="2500" y="3475"/>
                    </a:lnTo>
                    <a:lnTo>
                      <a:pt x="2554" y="3297"/>
                    </a:lnTo>
                    <a:lnTo>
                      <a:pt x="2600" y="3110"/>
                    </a:lnTo>
                    <a:lnTo>
                      <a:pt x="2639" y="2915"/>
                    </a:lnTo>
                    <a:lnTo>
                      <a:pt x="2671" y="2713"/>
                    </a:lnTo>
                    <a:lnTo>
                      <a:pt x="2694" y="2505"/>
                    </a:lnTo>
                    <a:lnTo>
                      <a:pt x="2709" y="2292"/>
                    </a:lnTo>
                    <a:lnTo>
                      <a:pt x="2716" y="2073"/>
                    </a:lnTo>
                    <a:lnTo>
                      <a:pt x="2716" y="2018"/>
                    </a:lnTo>
                    <a:lnTo>
                      <a:pt x="2716" y="1964"/>
                    </a:lnTo>
                    <a:lnTo>
                      <a:pt x="2713" y="1856"/>
                    </a:lnTo>
                    <a:lnTo>
                      <a:pt x="2709" y="1749"/>
                    </a:lnTo>
                    <a:lnTo>
                      <a:pt x="2702" y="1643"/>
                    </a:lnTo>
                    <a:lnTo>
                      <a:pt x="2693" y="1539"/>
                    </a:lnTo>
                    <a:lnTo>
                      <a:pt x="2682" y="1436"/>
                    </a:lnTo>
                    <a:lnTo>
                      <a:pt x="2669" y="1334"/>
                    </a:lnTo>
                    <a:lnTo>
                      <a:pt x="2655" y="1235"/>
                    </a:lnTo>
                    <a:lnTo>
                      <a:pt x="2638" y="1136"/>
                    </a:lnTo>
                    <a:lnTo>
                      <a:pt x="2619" y="1040"/>
                    </a:lnTo>
                    <a:lnTo>
                      <a:pt x="2560" y="1039"/>
                    </a:lnTo>
                    <a:lnTo>
                      <a:pt x="2500" y="1039"/>
                    </a:lnTo>
                    <a:close/>
                  </a:path>
                </a:pathLst>
              </a:custGeom>
              <a:solidFill>
                <a:srgbClr val="97C5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8"/>
              <p:cNvSpPr>
                <a:spLocks/>
              </p:cNvSpPr>
              <p:nvPr/>
            </p:nvSpPr>
            <p:spPr bwMode="auto">
              <a:xfrm>
                <a:off x="8335" y="13023"/>
                <a:ext cx="2716" cy="3815"/>
              </a:xfrm>
              <a:custGeom>
                <a:avLst/>
                <a:gdLst>
                  <a:gd name="T0" fmla="+- 0 10565 8335"/>
                  <a:gd name="T1" fmla="*/ T0 w 2716"/>
                  <a:gd name="T2" fmla="+- 0 13023 13023"/>
                  <a:gd name="T3" fmla="*/ 13023 h 3815"/>
                  <a:gd name="T4" fmla="+- 0 9933 8335"/>
                  <a:gd name="T5" fmla="*/ T4 w 2716"/>
                  <a:gd name="T6" fmla="+- 0 13023 13023"/>
                  <a:gd name="T7" fmla="*/ 13023 h 3815"/>
                  <a:gd name="T8" fmla="+- 0 9956 8335"/>
                  <a:gd name="T9" fmla="*/ T8 w 2716"/>
                  <a:gd name="T10" fmla="+- 0 13060 13023"/>
                  <a:gd name="T11" fmla="*/ 13060 h 3815"/>
                  <a:gd name="T12" fmla="+- 0 9988 8335"/>
                  <a:gd name="T13" fmla="*/ T12 w 2716"/>
                  <a:gd name="T14" fmla="+- 0 13113 13023"/>
                  <a:gd name="T15" fmla="*/ 13113 h 3815"/>
                  <a:gd name="T16" fmla="+- 0 10018 8335"/>
                  <a:gd name="T17" fmla="*/ T16 w 2716"/>
                  <a:gd name="T18" fmla="+- 0 13168 13023"/>
                  <a:gd name="T19" fmla="*/ 13168 h 3815"/>
                  <a:gd name="T20" fmla="+- 0 10048 8335"/>
                  <a:gd name="T21" fmla="*/ T20 w 2716"/>
                  <a:gd name="T22" fmla="+- 0 13226 13023"/>
                  <a:gd name="T23" fmla="*/ 13226 h 3815"/>
                  <a:gd name="T24" fmla="+- 0 10138 8335"/>
                  <a:gd name="T25" fmla="*/ T24 w 2716"/>
                  <a:gd name="T26" fmla="+- 0 13209 13023"/>
                  <a:gd name="T27" fmla="*/ 13209 h 3815"/>
                  <a:gd name="T28" fmla="+- 0 10227 8335"/>
                  <a:gd name="T29" fmla="*/ T28 w 2716"/>
                  <a:gd name="T30" fmla="+- 0 13194 13023"/>
                  <a:gd name="T31" fmla="*/ 13194 h 3815"/>
                  <a:gd name="T32" fmla="+- 0 10316 8335"/>
                  <a:gd name="T33" fmla="*/ T32 w 2716"/>
                  <a:gd name="T34" fmla="+- 0 13180 13023"/>
                  <a:gd name="T35" fmla="*/ 13180 h 3815"/>
                  <a:gd name="T36" fmla="+- 0 10404 8335"/>
                  <a:gd name="T37" fmla="*/ T36 w 2716"/>
                  <a:gd name="T38" fmla="+- 0 13168 13023"/>
                  <a:gd name="T39" fmla="*/ 13168 h 3815"/>
                  <a:gd name="T40" fmla="+- 0 10491 8335"/>
                  <a:gd name="T41" fmla="*/ T40 w 2716"/>
                  <a:gd name="T42" fmla="+- 0 13158 13023"/>
                  <a:gd name="T43" fmla="*/ 13158 h 3815"/>
                  <a:gd name="T44" fmla="+- 0 10577 8335"/>
                  <a:gd name="T45" fmla="*/ T44 w 2716"/>
                  <a:gd name="T46" fmla="+- 0 13148 13023"/>
                  <a:gd name="T47" fmla="*/ 13148 h 3815"/>
                  <a:gd name="T48" fmla="+- 0 10634 8335"/>
                  <a:gd name="T49" fmla="*/ T48 w 2716"/>
                  <a:gd name="T50" fmla="+- 0 13143 13023"/>
                  <a:gd name="T51" fmla="*/ 13143 h 3815"/>
                  <a:gd name="T52" fmla="+- 0 10598 8335"/>
                  <a:gd name="T53" fmla="*/ T52 w 2716"/>
                  <a:gd name="T54" fmla="+- 0 13078 13023"/>
                  <a:gd name="T55" fmla="*/ 13078 h 3815"/>
                  <a:gd name="T56" fmla="+- 0 10565 8335"/>
                  <a:gd name="T57" fmla="*/ T56 w 2716"/>
                  <a:gd name="T58" fmla="+- 0 13023 13023"/>
                  <a:gd name="T59" fmla="*/ 13023 h 3815"/>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Lst>
                <a:rect l="0" t="0" r="r" b="b"/>
                <a:pathLst>
                  <a:path w="2716" h="3815">
                    <a:moveTo>
                      <a:pt x="2230" y="0"/>
                    </a:moveTo>
                    <a:lnTo>
                      <a:pt x="1598" y="0"/>
                    </a:lnTo>
                    <a:lnTo>
                      <a:pt x="1621" y="37"/>
                    </a:lnTo>
                    <a:lnTo>
                      <a:pt x="1653" y="90"/>
                    </a:lnTo>
                    <a:lnTo>
                      <a:pt x="1683" y="145"/>
                    </a:lnTo>
                    <a:lnTo>
                      <a:pt x="1713" y="203"/>
                    </a:lnTo>
                    <a:lnTo>
                      <a:pt x="1803" y="186"/>
                    </a:lnTo>
                    <a:lnTo>
                      <a:pt x="1892" y="171"/>
                    </a:lnTo>
                    <a:lnTo>
                      <a:pt x="1981" y="157"/>
                    </a:lnTo>
                    <a:lnTo>
                      <a:pt x="2069" y="145"/>
                    </a:lnTo>
                    <a:lnTo>
                      <a:pt x="2156" y="135"/>
                    </a:lnTo>
                    <a:lnTo>
                      <a:pt x="2242" y="125"/>
                    </a:lnTo>
                    <a:lnTo>
                      <a:pt x="2299" y="120"/>
                    </a:lnTo>
                    <a:lnTo>
                      <a:pt x="2263" y="55"/>
                    </a:lnTo>
                    <a:lnTo>
                      <a:pt x="2230" y="0"/>
                    </a:lnTo>
                    <a:close/>
                  </a:path>
                </a:pathLst>
              </a:custGeom>
              <a:solidFill>
                <a:srgbClr val="97C5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 name="Group 9"/>
            <p:cNvGrpSpPr>
              <a:grpSpLocks/>
            </p:cNvGrpSpPr>
            <p:nvPr/>
          </p:nvGrpSpPr>
          <p:grpSpPr bwMode="auto">
            <a:xfrm>
              <a:off x="7283" y="13251"/>
              <a:ext cx="4623" cy="2969"/>
              <a:chOff x="7283" y="13251"/>
              <a:chExt cx="4623" cy="2969"/>
            </a:xfrm>
          </p:grpSpPr>
          <p:sp>
            <p:nvSpPr>
              <p:cNvPr id="17" name="Freeform 10"/>
              <p:cNvSpPr>
                <a:spLocks/>
              </p:cNvSpPr>
              <p:nvPr/>
            </p:nvSpPr>
            <p:spPr bwMode="auto">
              <a:xfrm>
                <a:off x="7283" y="13251"/>
                <a:ext cx="4623" cy="2969"/>
              </a:xfrm>
              <a:custGeom>
                <a:avLst/>
                <a:gdLst>
                  <a:gd name="T0" fmla="+- 0 11906 7283"/>
                  <a:gd name="T1" fmla="*/ T0 w 4623"/>
                  <a:gd name="T2" fmla="+- 0 13955 13251"/>
                  <a:gd name="T3" fmla="*/ 13955 h 2969"/>
                  <a:gd name="T4" fmla="+- 0 10846 7283"/>
                  <a:gd name="T5" fmla="*/ T4 w 4623"/>
                  <a:gd name="T6" fmla="+- 0 13955 13251"/>
                  <a:gd name="T7" fmla="*/ 13955 h 2969"/>
                  <a:gd name="T8" fmla="+- 0 10975 7283"/>
                  <a:gd name="T9" fmla="*/ T8 w 4623"/>
                  <a:gd name="T10" fmla="+- 0 13961 13251"/>
                  <a:gd name="T11" fmla="*/ 13961 h 2969"/>
                  <a:gd name="T12" fmla="+- 0 11097 7283"/>
                  <a:gd name="T13" fmla="*/ T12 w 4623"/>
                  <a:gd name="T14" fmla="+- 0 13976 13251"/>
                  <a:gd name="T15" fmla="*/ 13976 h 2969"/>
                  <a:gd name="T16" fmla="+- 0 11211 7283"/>
                  <a:gd name="T17" fmla="*/ T16 w 4623"/>
                  <a:gd name="T18" fmla="+- 0 13997 13251"/>
                  <a:gd name="T19" fmla="*/ 13997 h 2969"/>
                  <a:gd name="T20" fmla="+- 0 11317 7283"/>
                  <a:gd name="T21" fmla="*/ T20 w 4623"/>
                  <a:gd name="T22" fmla="+- 0 14026 13251"/>
                  <a:gd name="T23" fmla="*/ 14026 h 2969"/>
                  <a:gd name="T24" fmla="+- 0 11413 7283"/>
                  <a:gd name="T25" fmla="*/ T24 w 4623"/>
                  <a:gd name="T26" fmla="+- 0 14063 13251"/>
                  <a:gd name="T27" fmla="*/ 14063 h 2969"/>
                  <a:gd name="T28" fmla="+- 0 11499 7283"/>
                  <a:gd name="T29" fmla="*/ T28 w 4623"/>
                  <a:gd name="T30" fmla="+- 0 14107 13251"/>
                  <a:gd name="T31" fmla="*/ 14107 h 2969"/>
                  <a:gd name="T32" fmla="+- 0 11574 7283"/>
                  <a:gd name="T33" fmla="*/ T32 w 4623"/>
                  <a:gd name="T34" fmla="+- 0 14159 13251"/>
                  <a:gd name="T35" fmla="*/ 14159 h 2969"/>
                  <a:gd name="T36" fmla="+- 0 11639 7283"/>
                  <a:gd name="T37" fmla="*/ T36 w 4623"/>
                  <a:gd name="T38" fmla="+- 0 14218 13251"/>
                  <a:gd name="T39" fmla="*/ 14218 h 2969"/>
                  <a:gd name="T40" fmla="+- 0 11692 7283"/>
                  <a:gd name="T41" fmla="*/ T40 w 4623"/>
                  <a:gd name="T42" fmla="+- 0 14285 13251"/>
                  <a:gd name="T43" fmla="*/ 14285 h 2969"/>
                  <a:gd name="T44" fmla="+- 0 11732 7283"/>
                  <a:gd name="T45" fmla="*/ T44 w 4623"/>
                  <a:gd name="T46" fmla="+- 0 14359 13251"/>
                  <a:gd name="T47" fmla="*/ 14359 h 2969"/>
                  <a:gd name="T48" fmla="+- 0 11757 7283"/>
                  <a:gd name="T49" fmla="*/ T48 w 4623"/>
                  <a:gd name="T50" fmla="+- 0 14433 13251"/>
                  <a:gd name="T51" fmla="*/ 14433 h 2969"/>
                  <a:gd name="T52" fmla="+- 0 11770 7283"/>
                  <a:gd name="T53" fmla="*/ T52 w 4623"/>
                  <a:gd name="T54" fmla="+- 0 14511 13251"/>
                  <a:gd name="T55" fmla="*/ 14511 h 2969"/>
                  <a:gd name="T56" fmla="+- 0 11772 7283"/>
                  <a:gd name="T57" fmla="*/ T56 w 4623"/>
                  <a:gd name="T58" fmla="+- 0 14592 13251"/>
                  <a:gd name="T59" fmla="*/ 14592 h 2969"/>
                  <a:gd name="T60" fmla="+- 0 11762 7283"/>
                  <a:gd name="T61" fmla="*/ T60 w 4623"/>
                  <a:gd name="T62" fmla="+- 0 14675 13251"/>
                  <a:gd name="T63" fmla="*/ 14675 h 2969"/>
                  <a:gd name="T64" fmla="+- 0 11741 7283"/>
                  <a:gd name="T65" fmla="*/ T64 w 4623"/>
                  <a:gd name="T66" fmla="+- 0 14761 13251"/>
                  <a:gd name="T67" fmla="*/ 14761 h 2969"/>
                  <a:gd name="T68" fmla="+- 0 11709 7283"/>
                  <a:gd name="T69" fmla="*/ T68 w 4623"/>
                  <a:gd name="T70" fmla="+- 0 14849 13251"/>
                  <a:gd name="T71" fmla="*/ 14849 h 2969"/>
                  <a:gd name="T72" fmla="+- 0 11667 7283"/>
                  <a:gd name="T73" fmla="*/ T72 w 4623"/>
                  <a:gd name="T74" fmla="+- 0 14939 13251"/>
                  <a:gd name="T75" fmla="*/ 14939 h 2969"/>
                  <a:gd name="T76" fmla="+- 0 11615 7283"/>
                  <a:gd name="T77" fmla="*/ T76 w 4623"/>
                  <a:gd name="T78" fmla="+- 0 15030 13251"/>
                  <a:gd name="T79" fmla="*/ 15030 h 2969"/>
                  <a:gd name="T80" fmla="+- 0 11553 7283"/>
                  <a:gd name="T81" fmla="*/ T80 w 4623"/>
                  <a:gd name="T82" fmla="+- 0 15122 13251"/>
                  <a:gd name="T83" fmla="*/ 15122 h 2969"/>
                  <a:gd name="T84" fmla="+- 0 11481 7283"/>
                  <a:gd name="T85" fmla="*/ T84 w 4623"/>
                  <a:gd name="T86" fmla="+- 0 15214 13251"/>
                  <a:gd name="T87" fmla="*/ 15214 h 2969"/>
                  <a:gd name="T88" fmla="+- 0 11401 7283"/>
                  <a:gd name="T89" fmla="*/ T88 w 4623"/>
                  <a:gd name="T90" fmla="+- 0 15306 13251"/>
                  <a:gd name="T91" fmla="*/ 15306 h 2969"/>
                  <a:gd name="T92" fmla="+- 0 11312 7283"/>
                  <a:gd name="T93" fmla="*/ T92 w 4623"/>
                  <a:gd name="T94" fmla="+- 0 15398 13251"/>
                  <a:gd name="T95" fmla="*/ 15398 h 2969"/>
                  <a:gd name="T96" fmla="+- 0 11214 7283"/>
                  <a:gd name="T97" fmla="*/ T96 w 4623"/>
                  <a:gd name="T98" fmla="+- 0 15490 13251"/>
                  <a:gd name="T99" fmla="*/ 15490 h 2969"/>
                  <a:gd name="T100" fmla="+- 0 11109 7283"/>
                  <a:gd name="T101" fmla="*/ T100 w 4623"/>
                  <a:gd name="T102" fmla="+- 0 15580 13251"/>
                  <a:gd name="T103" fmla="*/ 15580 h 2969"/>
                  <a:gd name="T104" fmla="+- 0 10995 7283"/>
                  <a:gd name="T105" fmla="*/ T104 w 4623"/>
                  <a:gd name="T106" fmla="+- 0 15669 13251"/>
                  <a:gd name="T107" fmla="*/ 15669 h 2969"/>
                  <a:gd name="T108" fmla="+- 0 10874 7283"/>
                  <a:gd name="T109" fmla="*/ T108 w 4623"/>
                  <a:gd name="T110" fmla="+- 0 15757 13251"/>
                  <a:gd name="T111" fmla="*/ 15757 h 2969"/>
                  <a:gd name="T112" fmla="+- 0 10746 7283"/>
                  <a:gd name="T113" fmla="*/ T112 w 4623"/>
                  <a:gd name="T114" fmla="+- 0 15842 13251"/>
                  <a:gd name="T115" fmla="*/ 15842 h 2969"/>
                  <a:gd name="T116" fmla="+- 0 10612 7283"/>
                  <a:gd name="T117" fmla="*/ T116 w 4623"/>
                  <a:gd name="T118" fmla="+- 0 15924 13251"/>
                  <a:gd name="T119" fmla="*/ 15924 h 2969"/>
                  <a:gd name="T120" fmla="+- 0 10471 7283"/>
                  <a:gd name="T121" fmla="*/ T120 w 4623"/>
                  <a:gd name="T122" fmla="+- 0 16004 13251"/>
                  <a:gd name="T123" fmla="*/ 16004 h 2969"/>
                  <a:gd name="T124" fmla="+- 0 10324 7283"/>
                  <a:gd name="T125" fmla="*/ T124 w 4623"/>
                  <a:gd name="T126" fmla="+- 0 16081 13251"/>
                  <a:gd name="T127" fmla="*/ 16081 h 2969"/>
                  <a:gd name="T128" fmla="+- 0 10303 7283"/>
                  <a:gd name="T129" fmla="*/ T128 w 4623"/>
                  <a:gd name="T130" fmla="+- 0 16092 13251"/>
                  <a:gd name="T131" fmla="*/ 16092 h 2969"/>
                  <a:gd name="T132" fmla="+- 0 10286 7283"/>
                  <a:gd name="T133" fmla="*/ T132 w 4623"/>
                  <a:gd name="T134" fmla="+- 0 16102 13251"/>
                  <a:gd name="T135" fmla="*/ 16102 h 2969"/>
                  <a:gd name="T136" fmla="+- 0 10274 7283"/>
                  <a:gd name="T137" fmla="*/ T136 w 4623"/>
                  <a:gd name="T138" fmla="+- 0 16110 13251"/>
                  <a:gd name="T139" fmla="*/ 16110 h 2969"/>
                  <a:gd name="T140" fmla="+- 0 10267 7283"/>
                  <a:gd name="T141" fmla="*/ T140 w 4623"/>
                  <a:gd name="T142" fmla="+- 0 16117 13251"/>
                  <a:gd name="T143" fmla="*/ 16117 h 2969"/>
                  <a:gd name="T144" fmla="+- 0 10264 7283"/>
                  <a:gd name="T145" fmla="*/ T144 w 4623"/>
                  <a:gd name="T146" fmla="+- 0 16121 13251"/>
                  <a:gd name="T147" fmla="*/ 16121 h 2969"/>
                  <a:gd name="T148" fmla="+- 0 10267 7283"/>
                  <a:gd name="T149" fmla="*/ T148 w 4623"/>
                  <a:gd name="T150" fmla="+- 0 16123 13251"/>
                  <a:gd name="T151" fmla="*/ 16123 h 2969"/>
                  <a:gd name="T152" fmla="+- 0 10512 7283"/>
                  <a:gd name="T153" fmla="*/ T152 w 4623"/>
                  <a:gd name="T154" fmla="+- 0 16027 13251"/>
                  <a:gd name="T155" fmla="*/ 16027 h 2969"/>
                  <a:gd name="T156" fmla="+- 0 10706 7283"/>
                  <a:gd name="T157" fmla="*/ T156 w 4623"/>
                  <a:gd name="T158" fmla="+- 0 15936 13251"/>
                  <a:gd name="T159" fmla="*/ 15936 h 2969"/>
                  <a:gd name="T160" fmla="+- 0 10892 7283"/>
                  <a:gd name="T161" fmla="*/ T160 w 4623"/>
                  <a:gd name="T162" fmla="+- 0 15839 13251"/>
                  <a:gd name="T163" fmla="*/ 15839 h 2969"/>
                  <a:gd name="T164" fmla="+- 0 11069 7283"/>
                  <a:gd name="T165" fmla="*/ T164 w 4623"/>
                  <a:gd name="T166" fmla="+- 0 15738 13251"/>
                  <a:gd name="T167" fmla="*/ 15738 h 2969"/>
                  <a:gd name="T168" fmla="+- 0 11236 7283"/>
                  <a:gd name="T169" fmla="*/ T168 w 4623"/>
                  <a:gd name="T170" fmla="+- 0 15631 13251"/>
                  <a:gd name="T171" fmla="*/ 15631 h 2969"/>
                  <a:gd name="T172" fmla="+- 0 11394 7283"/>
                  <a:gd name="T173" fmla="*/ T172 w 4623"/>
                  <a:gd name="T174" fmla="+- 0 15521 13251"/>
                  <a:gd name="T175" fmla="*/ 15521 h 2969"/>
                  <a:gd name="T176" fmla="+- 0 11542 7283"/>
                  <a:gd name="T177" fmla="*/ T176 w 4623"/>
                  <a:gd name="T178" fmla="+- 0 15407 13251"/>
                  <a:gd name="T179" fmla="*/ 15407 h 2969"/>
                  <a:gd name="T180" fmla="+- 0 11679 7283"/>
                  <a:gd name="T181" fmla="*/ T180 w 4623"/>
                  <a:gd name="T182" fmla="+- 0 15290 13251"/>
                  <a:gd name="T183" fmla="*/ 15290 h 2969"/>
                  <a:gd name="T184" fmla="+- 0 11804 7283"/>
                  <a:gd name="T185" fmla="*/ T184 w 4623"/>
                  <a:gd name="T186" fmla="+- 0 15171 13251"/>
                  <a:gd name="T187" fmla="*/ 15171 h 2969"/>
                  <a:gd name="T188" fmla="+- 0 11906 7283"/>
                  <a:gd name="T189" fmla="*/ T188 w 4623"/>
                  <a:gd name="T190" fmla="+- 0 15063 13251"/>
                  <a:gd name="T191" fmla="*/ 15063 h 2969"/>
                  <a:gd name="T192" fmla="+- 0 11906 7283"/>
                  <a:gd name="T193" fmla="*/ T192 w 4623"/>
                  <a:gd name="T194" fmla="+- 0 13955 13251"/>
                  <a:gd name="T195" fmla="*/ 13955 h 296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Lst>
                <a:rect l="0" t="0" r="r" b="b"/>
                <a:pathLst>
                  <a:path w="4623" h="2969">
                    <a:moveTo>
                      <a:pt x="4623" y="704"/>
                    </a:moveTo>
                    <a:lnTo>
                      <a:pt x="3563" y="704"/>
                    </a:lnTo>
                    <a:lnTo>
                      <a:pt x="3692" y="710"/>
                    </a:lnTo>
                    <a:lnTo>
                      <a:pt x="3814" y="725"/>
                    </a:lnTo>
                    <a:lnTo>
                      <a:pt x="3928" y="746"/>
                    </a:lnTo>
                    <a:lnTo>
                      <a:pt x="4034" y="775"/>
                    </a:lnTo>
                    <a:lnTo>
                      <a:pt x="4130" y="812"/>
                    </a:lnTo>
                    <a:lnTo>
                      <a:pt x="4216" y="856"/>
                    </a:lnTo>
                    <a:lnTo>
                      <a:pt x="4291" y="908"/>
                    </a:lnTo>
                    <a:lnTo>
                      <a:pt x="4356" y="967"/>
                    </a:lnTo>
                    <a:lnTo>
                      <a:pt x="4409" y="1034"/>
                    </a:lnTo>
                    <a:lnTo>
                      <a:pt x="4449" y="1108"/>
                    </a:lnTo>
                    <a:lnTo>
                      <a:pt x="4474" y="1182"/>
                    </a:lnTo>
                    <a:lnTo>
                      <a:pt x="4487" y="1260"/>
                    </a:lnTo>
                    <a:lnTo>
                      <a:pt x="4489" y="1341"/>
                    </a:lnTo>
                    <a:lnTo>
                      <a:pt x="4479" y="1424"/>
                    </a:lnTo>
                    <a:lnTo>
                      <a:pt x="4458" y="1510"/>
                    </a:lnTo>
                    <a:lnTo>
                      <a:pt x="4426" y="1598"/>
                    </a:lnTo>
                    <a:lnTo>
                      <a:pt x="4384" y="1688"/>
                    </a:lnTo>
                    <a:lnTo>
                      <a:pt x="4332" y="1779"/>
                    </a:lnTo>
                    <a:lnTo>
                      <a:pt x="4270" y="1871"/>
                    </a:lnTo>
                    <a:lnTo>
                      <a:pt x="4198" y="1963"/>
                    </a:lnTo>
                    <a:lnTo>
                      <a:pt x="4118" y="2055"/>
                    </a:lnTo>
                    <a:lnTo>
                      <a:pt x="4029" y="2147"/>
                    </a:lnTo>
                    <a:lnTo>
                      <a:pt x="3931" y="2239"/>
                    </a:lnTo>
                    <a:lnTo>
                      <a:pt x="3826" y="2329"/>
                    </a:lnTo>
                    <a:lnTo>
                      <a:pt x="3712" y="2418"/>
                    </a:lnTo>
                    <a:lnTo>
                      <a:pt x="3591" y="2506"/>
                    </a:lnTo>
                    <a:lnTo>
                      <a:pt x="3463" y="2591"/>
                    </a:lnTo>
                    <a:lnTo>
                      <a:pt x="3329" y="2673"/>
                    </a:lnTo>
                    <a:lnTo>
                      <a:pt x="3188" y="2753"/>
                    </a:lnTo>
                    <a:lnTo>
                      <a:pt x="3041" y="2830"/>
                    </a:lnTo>
                    <a:lnTo>
                      <a:pt x="3020" y="2841"/>
                    </a:lnTo>
                    <a:lnTo>
                      <a:pt x="3003" y="2851"/>
                    </a:lnTo>
                    <a:lnTo>
                      <a:pt x="2991" y="2859"/>
                    </a:lnTo>
                    <a:lnTo>
                      <a:pt x="2984" y="2866"/>
                    </a:lnTo>
                    <a:lnTo>
                      <a:pt x="2981" y="2870"/>
                    </a:lnTo>
                    <a:lnTo>
                      <a:pt x="2984" y="2872"/>
                    </a:lnTo>
                    <a:lnTo>
                      <a:pt x="3229" y="2776"/>
                    </a:lnTo>
                    <a:lnTo>
                      <a:pt x="3423" y="2685"/>
                    </a:lnTo>
                    <a:lnTo>
                      <a:pt x="3609" y="2588"/>
                    </a:lnTo>
                    <a:lnTo>
                      <a:pt x="3786" y="2487"/>
                    </a:lnTo>
                    <a:lnTo>
                      <a:pt x="3953" y="2380"/>
                    </a:lnTo>
                    <a:lnTo>
                      <a:pt x="4111" y="2270"/>
                    </a:lnTo>
                    <a:lnTo>
                      <a:pt x="4259" y="2156"/>
                    </a:lnTo>
                    <a:lnTo>
                      <a:pt x="4396" y="2039"/>
                    </a:lnTo>
                    <a:lnTo>
                      <a:pt x="4521" y="1920"/>
                    </a:lnTo>
                    <a:lnTo>
                      <a:pt x="4623" y="1812"/>
                    </a:lnTo>
                    <a:lnTo>
                      <a:pt x="4623" y="704"/>
                    </a:lnTo>
                  </a:path>
                </a:pathLst>
              </a:custGeom>
              <a:solidFill>
                <a:srgbClr val="97C5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1"/>
              <p:cNvSpPr>
                <a:spLocks/>
              </p:cNvSpPr>
              <p:nvPr/>
            </p:nvSpPr>
            <p:spPr bwMode="auto">
              <a:xfrm>
                <a:off x="7283" y="13251"/>
                <a:ext cx="4623" cy="2969"/>
              </a:xfrm>
              <a:custGeom>
                <a:avLst/>
                <a:gdLst>
                  <a:gd name="T0" fmla="+- 0 10696 7283"/>
                  <a:gd name="T1" fmla="*/ T0 w 4623"/>
                  <a:gd name="T2" fmla="+- 0 13259 13251"/>
                  <a:gd name="T3" fmla="*/ 13259 h 2969"/>
                  <a:gd name="T4" fmla="+- 0 10319 7283"/>
                  <a:gd name="T5" fmla="*/ T4 w 4623"/>
                  <a:gd name="T6" fmla="+- 0 13303 13251"/>
                  <a:gd name="T7" fmla="*/ 13303 h 2969"/>
                  <a:gd name="T8" fmla="+- 0 9925 7283"/>
                  <a:gd name="T9" fmla="*/ T8 w 4623"/>
                  <a:gd name="T10" fmla="+- 0 13386 13251"/>
                  <a:gd name="T11" fmla="*/ 13386 h 2969"/>
                  <a:gd name="T12" fmla="+- 0 9520 7283"/>
                  <a:gd name="T13" fmla="*/ T12 w 4623"/>
                  <a:gd name="T14" fmla="+- 0 13508 13251"/>
                  <a:gd name="T15" fmla="*/ 13508 h 2969"/>
                  <a:gd name="T16" fmla="+- 0 9245 7283"/>
                  <a:gd name="T17" fmla="*/ T16 w 4623"/>
                  <a:gd name="T18" fmla="+- 0 13612 13251"/>
                  <a:gd name="T19" fmla="*/ 13612 h 2969"/>
                  <a:gd name="T20" fmla="+- 0 9109 7283"/>
                  <a:gd name="T21" fmla="*/ T20 w 4623"/>
                  <a:gd name="T22" fmla="+- 0 13670 13251"/>
                  <a:gd name="T23" fmla="*/ 13670 h 2969"/>
                  <a:gd name="T24" fmla="+- 0 8977 7283"/>
                  <a:gd name="T25" fmla="*/ T24 w 4623"/>
                  <a:gd name="T26" fmla="+- 0 13731 13251"/>
                  <a:gd name="T27" fmla="*/ 13731 h 2969"/>
                  <a:gd name="T28" fmla="+- 0 8848 7283"/>
                  <a:gd name="T29" fmla="*/ T28 w 4623"/>
                  <a:gd name="T30" fmla="+- 0 13795 13251"/>
                  <a:gd name="T31" fmla="*/ 13795 h 2969"/>
                  <a:gd name="T32" fmla="+- 0 8724 7283"/>
                  <a:gd name="T33" fmla="*/ T32 w 4623"/>
                  <a:gd name="T34" fmla="+- 0 13862 13251"/>
                  <a:gd name="T35" fmla="*/ 13862 h 2969"/>
                  <a:gd name="T36" fmla="+- 0 8603 7283"/>
                  <a:gd name="T37" fmla="*/ T36 w 4623"/>
                  <a:gd name="T38" fmla="+- 0 13930 13251"/>
                  <a:gd name="T39" fmla="*/ 13930 h 2969"/>
                  <a:gd name="T40" fmla="+- 0 8487 7283"/>
                  <a:gd name="T41" fmla="*/ T40 w 4623"/>
                  <a:gd name="T42" fmla="+- 0 14001 13251"/>
                  <a:gd name="T43" fmla="*/ 14001 h 2969"/>
                  <a:gd name="T44" fmla="+- 0 8375 7283"/>
                  <a:gd name="T45" fmla="*/ T44 w 4623"/>
                  <a:gd name="T46" fmla="+- 0 14075 13251"/>
                  <a:gd name="T47" fmla="*/ 14075 h 2969"/>
                  <a:gd name="T48" fmla="+- 0 8267 7283"/>
                  <a:gd name="T49" fmla="*/ T48 w 4623"/>
                  <a:gd name="T50" fmla="+- 0 14149 13251"/>
                  <a:gd name="T51" fmla="*/ 14149 h 2969"/>
                  <a:gd name="T52" fmla="+- 0 8164 7283"/>
                  <a:gd name="T53" fmla="*/ T52 w 4623"/>
                  <a:gd name="T54" fmla="+- 0 14226 13251"/>
                  <a:gd name="T55" fmla="*/ 14226 h 2969"/>
                  <a:gd name="T56" fmla="+- 0 8130 7283"/>
                  <a:gd name="T57" fmla="*/ T56 w 4623"/>
                  <a:gd name="T58" fmla="+- 0 14289 13251"/>
                  <a:gd name="T59" fmla="*/ 14289 h 2969"/>
                  <a:gd name="T60" fmla="+- 0 8229 7283"/>
                  <a:gd name="T61" fmla="*/ T60 w 4623"/>
                  <a:gd name="T62" fmla="+- 0 14433 13251"/>
                  <a:gd name="T63" fmla="*/ 14433 h 2969"/>
                  <a:gd name="T64" fmla="+- 0 8303 7283"/>
                  <a:gd name="T65" fmla="*/ T64 w 4623"/>
                  <a:gd name="T66" fmla="+- 0 14529 13251"/>
                  <a:gd name="T67" fmla="*/ 14529 h 2969"/>
                  <a:gd name="T68" fmla="+- 0 8384 7283"/>
                  <a:gd name="T69" fmla="*/ T68 w 4623"/>
                  <a:gd name="T70" fmla="+- 0 14626 13251"/>
                  <a:gd name="T71" fmla="*/ 14626 h 2969"/>
                  <a:gd name="T72" fmla="+- 0 8470 7283"/>
                  <a:gd name="T73" fmla="*/ T72 w 4623"/>
                  <a:gd name="T74" fmla="+- 0 14723 13251"/>
                  <a:gd name="T75" fmla="*/ 14723 h 2969"/>
                  <a:gd name="T76" fmla="+- 0 8528 7283"/>
                  <a:gd name="T77" fmla="*/ T76 w 4623"/>
                  <a:gd name="T78" fmla="+- 0 14723 13251"/>
                  <a:gd name="T79" fmla="*/ 14723 h 2969"/>
                  <a:gd name="T80" fmla="+- 0 8635 7283"/>
                  <a:gd name="T81" fmla="*/ T80 w 4623"/>
                  <a:gd name="T82" fmla="+- 0 14652 13251"/>
                  <a:gd name="T83" fmla="*/ 14652 h 2969"/>
                  <a:gd name="T84" fmla="+- 0 8786 7283"/>
                  <a:gd name="T85" fmla="*/ T84 w 4623"/>
                  <a:gd name="T86" fmla="+- 0 14559 13251"/>
                  <a:gd name="T87" fmla="*/ 14559 h 2969"/>
                  <a:gd name="T88" fmla="+- 0 8944 7283"/>
                  <a:gd name="T89" fmla="*/ T88 w 4623"/>
                  <a:gd name="T90" fmla="+- 0 14471 13251"/>
                  <a:gd name="T91" fmla="*/ 14471 h 2969"/>
                  <a:gd name="T92" fmla="+- 0 9111 7283"/>
                  <a:gd name="T93" fmla="*/ T92 w 4623"/>
                  <a:gd name="T94" fmla="+- 0 14386 13251"/>
                  <a:gd name="T95" fmla="*/ 14386 h 2969"/>
                  <a:gd name="T96" fmla="+- 0 9284 7283"/>
                  <a:gd name="T97" fmla="*/ T96 w 4623"/>
                  <a:gd name="T98" fmla="+- 0 14307 13251"/>
                  <a:gd name="T99" fmla="*/ 14307 h 2969"/>
                  <a:gd name="T100" fmla="+- 0 9620 7283"/>
                  <a:gd name="T101" fmla="*/ T100 w 4623"/>
                  <a:gd name="T102" fmla="+- 0 14175 13251"/>
                  <a:gd name="T103" fmla="*/ 14175 h 2969"/>
                  <a:gd name="T104" fmla="+- 0 9949 7283"/>
                  <a:gd name="T105" fmla="*/ T104 w 4623"/>
                  <a:gd name="T106" fmla="+- 0 14075 13251"/>
                  <a:gd name="T107" fmla="*/ 14075 h 2969"/>
                  <a:gd name="T108" fmla="+- 0 10267 7283"/>
                  <a:gd name="T109" fmla="*/ T108 w 4623"/>
                  <a:gd name="T110" fmla="+- 0 14004 13251"/>
                  <a:gd name="T111" fmla="*/ 14004 h 2969"/>
                  <a:gd name="T112" fmla="+- 0 10567 7283"/>
                  <a:gd name="T113" fmla="*/ T112 w 4623"/>
                  <a:gd name="T114" fmla="+- 0 13964 13251"/>
                  <a:gd name="T115" fmla="*/ 13964 h 2969"/>
                  <a:gd name="T116" fmla="+- 0 11906 7283"/>
                  <a:gd name="T117" fmla="*/ T116 w 4623"/>
                  <a:gd name="T118" fmla="+- 0 13955 13251"/>
                  <a:gd name="T119" fmla="*/ 13955 h 2969"/>
                  <a:gd name="T120" fmla="+- 0 11904 7283"/>
                  <a:gd name="T121" fmla="*/ T120 w 4623"/>
                  <a:gd name="T122" fmla="+- 0 13456 13251"/>
                  <a:gd name="T123" fmla="*/ 13456 h 2969"/>
                  <a:gd name="T124" fmla="+- 0 11659 7283"/>
                  <a:gd name="T125" fmla="*/ T124 w 4623"/>
                  <a:gd name="T126" fmla="+- 0 13351 13251"/>
                  <a:gd name="T127" fmla="*/ 13351 h 2969"/>
                  <a:gd name="T128" fmla="+- 0 11372 7283"/>
                  <a:gd name="T129" fmla="*/ T128 w 4623"/>
                  <a:gd name="T130" fmla="+- 0 13284 13251"/>
                  <a:gd name="T131" fmla="*/ 13284 h 2969"/>
                  <a:gd name="T132" fmla="+- 0 11049 7283"/>
                  <a:gd name="T133" fmla="*/ T132 w 4623"/>
                  <a:gd name="T134" fmla="+- 0 13252 13251"/>
                  <a:gd name="T135" fmla="*/ 13252 h 296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Lst>
                <a:rect l="0" t="0" r="r" b="b"/>
                <a:pathLst>
                  <a:path w="4623" h="2969">
                    <a:moveTo>
                      <a:pt x="3592" y="0"/>
                    </a:moveTo>
                    <a:lnTo>
                      <a:pt x="3413" y="8"/>
                    </a:lnTo>
                    <a:lnTo>
                      <a:pt x="3227" y="25"/>
                    </a:lnTo>
                    <a:lnTo>
                      <a:pt x="3036" y="52"/>
                    </a:lnTo>
                    <a:lnTo>
                      <a:pt x="2841" y="89"/>
                    </a:lnTo>
                    <a:lnTo>
                      <a:pt x="2642" y="135"/>
                    </a:lnTo>
                    <a:lnTo>
                      <a:pt x="2441" y="191"/>
                    </a:lnTo>
                    <a:lnTo>
                      <a:pt x="2237" y="257"/>
                    </a:lnTo>
                    <a:lnTo>
                      <a:pt x="2032" y="333"/>
                    </a:lnTo>
                    <a:lnTo>
                      <a:pt x="1962" y="361"/>
                    </a:lnTo>
                    <a:lnTo>
                      <a:pt x="1894" y="390"/>
                    </a:lnTo>
                    <a:lnTo>
                      <a:pt x="1826" y="419"/>
                    </a:lnTo>
                    <a:lnTo>
                      <a:pt x="1760" y="449"/>
                    </a:lnTo>
                    <a:lnTo>
                      <a:pt x="1694" y="480"/>
                    </a:lnTo>
                    <a:lnTo>
                      <a:pt x="1629" y="512"/>
                    </a:lnTo>
                    <a:lnTo>
                      <a:pt x="1565" y="544"/>
                    </a:lnTo>
                    <a:lnTo>
                      <a:pt x="1502" y="577"/>
                    </a:lnTo>
                    <a:lnTo>
                      <a:pt x="1441" y="611"/>
                    </a:lnTo>
                    <a:lnTo>
                      <a:pt x="1380" y="645"/>
                    </a:lnTo>
                    <a:lnTo>
                      <a:pt x="1320" y="679"/>
                    </a:lnTo>
                    <a:lnTo>
                      <a:pt x="1261" y="715"/>
                    </a:lnTo>
                    <a:lnTo>
                      <a:pt x="1204" y="750"/>
                    </a:lnTo>
                    <a:lnTo>
                      <a:pt x="1147" y="787"/>
                    </a:lnTo>
                    <a:lnTo>
                      <a:pt x="1092" y="824"/>
                    </a:lnTo>
                    <a:lnTo>
                      <a:pt x="1037" y="861"/>
                    </a:lnTo>
                    <a:lnTo>
                      <a:pt x="984" y="898"/>
                    </a:lnTo>
                    <a:lnTo>
                      <a:pt x="932" y="937"/>
                    </a:lnTo>
                    <a:lnTo>
                      <a:pt x="881" y="975"/>
                    </a:lnTo>
                    <a:lnTo>
                      <a:pt x="831" y="1014"/>
                    </a:lnTo>
                    <a:lnTo>
                      <a:pt x="847" y="1038"/>
                    </a:lnTo>
                    <a:lnTo>
                      <a:pt x="895" y="1110"/>
                    </a:lnTo>
                    <a:lnTo>
                      <a:pt x="946" y="1182"/>
                    </a:lnTo>
                    <a:lnTo>
                      <a:pt x="982" y="1230"/>
                    </a:lnTo>
                    <a:lnTo>
                      <a:pt x="1020" y="1278"/>
                    </a:lnTo>
                    <a:lnTo>
                      <a:pt x="1060" y="1327"/>
                    </a:lnTo>
                    <a:lnTo>
                      <a:pt x="1101" y="1375"/>
                    </a:lnTo>
                    <a:lnTo>
                      <a:pt x="1144" y="1424"/>
                    </a:lnTo>
                    <a:lnTo>
                      <a:pt x="1187" y="1472"/>
                    </a:lnTo>
                    <a:lnTo>
                      <a:pt x="1210" y="1496"/>
                    </a:lnTo>
                    <a:lnTo>
                      <a:pt x="1245" y="1472"/>
                    </a:lnTo>
                    <a:lnTo>
                      <a:pt x="1280" y="1448"/>
                    </a:lnTo>
                    <a:lnTo>
                      <a:pt x="1352" y="1401"/>
                    </a:lnTo>
                    <a:lnTo>
                      <a:pt x="1427" y="1354"/>
                    </a:lnTo>
                    <a:lnTo>
                      <a:pt x="1503" y="1308"/>
                    </a:lnTo>
                    <a:lnTo>
                      <a:pt x="1581" y="1264"/>
                    </a:lnTo>
                    <a:lnTo>
                      <a:pt x="1661" y="1220"/>
                    </a:lnTo>
                    <a:lnTo>
                      <a:pt x="1744" y="1177"/>
                    </a:lnTo>
                    <a:lnTo>
                      <a:pt x="1828" y="1135"/>
                    </a:lnTo>
                    <a:lnTo>
                      <a:pt x="1913" y="1095"/>
                    </a:lnTo>
                    <a:lnTo>
                      <a:pt x="2001" y="1056"/>
                    </a:lnTo>
                    <a:lnTo>
                      <a:pt x="2169" y="986"/>
                    </a:lnTo>
                    <a:lnTo>
                      <a:pt x="2337" y="924"/>
                    </a:lnTo>
                    <a:lnTo>
                      <a:pt x="2503" y="870"/>
                    </a:lnTo>
                    <a:lnTo>
                      <a:pt x="2666" y="824"/>
                    </a:lnTo>
                    <a:lnTo>
                      <a:pt x="2827" y="785"/>
                    </a:lnTo>
                    <a:lnTo>
                      <a:pt x="2984" y="753"/>
                    </a:lnTo>
                    <a:lnTo>
                      <a:pt x="3136" y="729"/>
                    </a:lnTo>
                    <a:lnTo>
                      <a:pt x="3284" y="713"/>
                    </a:lnTo>
                    <a:lnTo>
                      <a:pt x="3427" y="705"/>
                    </a:lnTo>
                    <a:lnTo>
                      <a:pt x="4623" y="704"/>
                    </a:lnTo>
                    <a:lnTo>
                      <a:pt x="4623" y="206"/>
                    </a:lnTo>
                    <a:lnTo>
                      <a:pt x="4621" y="205"/>
                    </a:lnTo>
                    <a:lnTo>
                      <a:pt x="4504" y="148"/>
                    </a:lnTo>
                    <a:lnTo>
                      <a:pt x="4376" y="100"/>
                    </a:lnTo>
                    <a:lnTo>
                      <a:pt x="4237" y="62"/>
                    </a:lnTo>
                    <a:lnTo>
                      <a:pt x="4089" y="33"/>
                    </a:lnTo>
                    <a:lnTo>
                      <a:pt x="3931" y="12"/>
                    </a:lnTo>
                    <a:lnTo>
                      <a:pt x="3766" y="1"/>
                    </a:lnTo>
                    <a:lnTo>
                      <a:pt x="3592" y="0"/>
                    </a:lnTo>
                  </a:path>
                </a:pathLst>
              </a:custGeom>
              <a:solidFill>
                <a:srgbClr val="97C5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2"/>
              <p:cNvSpPr>
                <a:spLocks/>
              </p:cNvSpPr>
              <p:nvPr/>
            </p:nvSpPr>
            <p:spPr bwMode="auto">
              <a:xfrm>
                <a:off x="7283" y="13251"/>
                <a:ext cx="4623" cy="2969"/>
              </a:xfrm>
              <a:custGeom>
                <a:avLst/>
                <a:gdLst>
                  <a:gd name="T0" fmla="+- 0 7436 7283"/>
                  <a:gd name="T1" fmla="*/ T0 w 4623"/>
                  <a:gd name="T2" fmla="+- 0 15028 13251"/>
                  <a:gd name="T3" fmla="*/ 15028 h 2969"/>
                  <a:gd name="T4" fmla="+- 0 7393 7283"/>
                  <a:gd name="T5" fmla="*/ T4 w 4623"/>
                  <a:gd name="T6" fmla="+- 0 15112 13251"/>
                  <a:gd name="T7" fmla="*/ 15112 h 2969"/>
                  <a:gd name="T8" fmla="+- 0 7358 7283"/>
                  <a:gd name="T9" fmla="*/ T8 w 4623"/>
                  <a:gd name="T10" fmla="+- 0 15195 13251"/>
                  <a:gd name="T11" fmla="*/ 15195 h 2969"/>
                  <a:gd name="T12" fmla="+- 0 7328 7283"/>
                  <a:gd name="T13" fmla="*/ T12 w 4623"/>
                  <a:gd name="T14" fmla="+- 0 15278 13251"/>
                  <a:gd name="T15" fmla="*/ 15278 h 2969"/>
                  <a:gd name="T16" fmla="+- 0 7306 7283"/>
                  <a:gd name="T17" fmla="*/ T16 w 4623"/>
                  <a:gd name="T18" fmla="+- 0 15360 13251"/>
                  <a:gd name="T19" fmla="*/ 15360 h 2969"/>
                  <a:gd name="T20" fmla="+- 0 7291 7283"/>
                  <a:gd name="T21" fmla="*/ T20 w 4623"/>
                  <a:gd name="T22" fmla="+- 0 15441 13251"/>
                  <a:gd name="T23" fmla="*/ 15441 h 2969"/>
                  <a:gd name="T24" fmla="+- 0 7284 7283"/>
                  <a:gd name="T25" fmla="*/ T24 w 4623"/>
                  <a:gd name="T26" fmla="+- 0 15521 13251"/>
                  <a:gd name="T27" fmla="*/ 15521 h 2969"/>
                  <a:gd name="T28" fmla="+- 0 7283 7283"/>
                  <a:gd name="T29" fmla="*/ T28 w 4623"/>
                  <a:gd name="T30" fmla="+- 0 15561 13251"/>
                  <a:gd name="T31" fmla="*/ 15561 h 2969"/>
                  <a:gd name="T32" fmla="+- 0 7284 7283"/>
                  <a:gd name="T33" fmla="*/ T32 w 4623"/>
                  <a:gd name="T34" fmla="+- 0 15600 13251"/>
                  <a:gd name="T35" fmla="*/ 15600 h 2969"/>
                  <a:gd name="T36" fmla="+- 0 7292 7283"/>
                  <a:gd name="T37" fmla="*/ T36 w 4623"/>
                  <a:gd name="T38" fmla="+- 0 15676 13251"/>
                  <a:gd name="T39" fmla="*/ 15676 h 2969"/>
                  <a:gd name="T40" fmla="+- 0 7308 7283"/>
                  <a:gd name="T41" fmla="*/ T40 w 4623"/>
                  <a:gd name="T42" fmla="+- 0 15751 13251"/>
                  <a:gd name="T43" fmla="*/ 15751 h 2969"/>
                  <a:gd name="T44" fmla="+- 0 7332 7283"/>
                  <a:gd name="T45" fmla="*/ T44 w 4623"/>
                  <a:gd name="T46" fmla="+- 0 15824 13251"/>
                  <a:gd name="T47" fmla="*/ 15824 h 2969"/>
                  <a:gd name="T48" fmla="+- 0 7367 7283"/>
                  <a:gd name="T49" fmla="*/ T48 w 4623"/>
                  <a:gd name="T50" fmla="+- 0 15899 13251"/>
                  <a:gd name="T51" fmla="*/ 15899 h 2969"/>
                  <a:gd name="T52" fmla="+- 0 7410 7283"/>
                  <a:gd name="T53" fmla="*/ T52 w 4623"/>
                  <a:gd name="T54" fmla="+- 0 15969 13251"/>
                  <a:gd name="T55" fmla="*/ 15969 h 2969"/>
                  <a:gd name="T56" fmla="+- 0 7461 7283"/>
                  <a:gd name="T57" fmla="*/ T56 w 4623"/>
                  <a:gd name="T58" fmla="+- 0 16034 13251"/>
                  <a:gd name="T59" fmla="*/ 16034 h 2969"/>
                  <a:gd name="T60" fmla="+- 0 7518 7283"/>
                  <a:gd name="T61" fmla="*/ T60 w 4623"/>
                  <a:gd name="T62" fmla="+- 0 16093 13251"/>
                  <a:gd name="T63" fmla="*/ 16093 h 2969"/>
                  <a:gd name="T64" fmla="+- 0 7582 7283"/>
                  <a:gd name="T65" fmla="*/ T64 w 4623"/>
                  <a:gd name="T66" fmla="+- 0 16146 13251"/>
                  <a:gd name="T67" fmla="*/ 16146 h 2969"/>
                  <a:gd name="T68" fmla="+- 0 7653 7283"/>
                  <a:gd name="T69" fmla="*/ T68 w 4623"/>
                  <a:gd name="T70" fmla="+- 0 16192 13251"/>
                  <a:gd name="T71" fmla="*/ 16192 h 2969"/>
                  <a:gd name="T72" fmla="+- 0 7702 7283"/>
                  <a:gd name="T73" fmla="*/ T72 w 4623"/>
                  <a:gd name="T74" fmla="+- 0 16219 13251"/>
                  <a:gd name="T75" fmla="*/ 16219 h 2969"/>
                  <a:gd name="T76" fmla="+- 0 7691 7283"/>
                  <a:gd name="T77" fmla="*/ T76 w 4623"/>
                  <a:gd name="T78" fmla="+- 0 16203 13251"/>
                  <a:gd name="T79" fmla="*/ 16203 h 2969"/>
                  <a:gd name="T80" fmla="+- 0 7680 7283"/>
                  <a:gd name="T81" fmla="*/ T80 w 4623"/>
                  <a:gd name="T82" fmla="+- 0 16186 13251"/>
                  <a:gd name="T83" fmla="*/ 16186 h 2969"/>
                  <a:gd name="T84" fmla="+- 0 7652 7283"/>
                  <a:gd name="T85" fmla="*/ T84 w 4623"/>
                  <a:gd name="T86" fmla="+- 0 16133 13251"/>
                  <a:gd name="T87" fmla="*/ 16133 h 2969"/>
                  <a:gd name="T88" fmla="+- 0 7630 7283"/>
                  <a:gd name="T89" fmla="*/ T88 w 4623"/>
                  <a:gd name="T90" fmla="+- 0 16070 13251"/>
                  <a:gd name="T91" fmla="*/ 16070 h 2969"/>
                  <a:gd name="T92" fmla="+- 0 7617 7283"/>
                  <a:gd name="T93" fmla="*/ T92 w 4623"/>
                  <a:gd name="T94" fmla="+- 0 16006 13251"/>
                  <a:gd name="T95" fmla="*/ 16006 h 2969"/>
                  <a:gd name="T96" fmla="+- 0 7612 7283"/>
                  <a:gd name="T97" fmla="*/ T96 w 4623"/>
                  <a:gd name="T98" fmla="+- 0 15938 13251"/>
                  <a:gd name="T99" fmla="*/ 15938 h 2969"/>
                  <a:gd name="T100" fmla="+- 0 7612 7283"/>
                  <a:gd name="T101" fmla="*/ T100 w 4623"/>
                  <a:gd name="T102" fmla="+- 0 15904 13251"/>
                  <a:gd name="T103" fmla="*/ 15904 h 2969"/>
                  <a:gd name="T104" fmla="+- 0 7620 7283"/>
                  <a:gd name="T105" fmla="*/ T104 w 4623"/>
                  <a:gd name="T106" fmla="+- 0 15834 13251"/>
                  <a:gd name="T107" fmla="*/ 15834 h 2969"/>
                  <a:gd name="T108" fmla="+- 0 7635 7283"/>
                  <a:gd name="T109" fmla="*/ T108 w 4623"/>
                  <a:gd name="T110" fmla="+- 0 15762 13251"/>
                  <a:gd name="T111" fmla="*/ 15762 h 2969"/>
                  <a:gd name="T112" fmla="+- 0 7658 7283"/>
                  <a:gd name="T113" fmla="*/ T112 w 4623"/>
                  <a:gd name="T114" fmla="+- 0 15688 13251"/>
                  <a:gd name="T115" fmla="*/ 15688 h 2969"/>
                  <a:gd name="T116" fmla="+- 0 7689 7283"/>
                  <a:gd name="T117" fmla="*/ T116 w 4623"/>
                  <a:gd name="T118" fmla="+- 0 15613 13251"/>
                  <a:gd name="T119" fmla="*/ 15613 h 2969"/>
                  <a:gd name="T120" fmla="+- 0 7726 7283"/>
                  <a:gd name="T121" fmla="*/ T120 w 4623"/>
                  <a:gd name="T122" fmla="+- 0 15538 13251"/>
                  <a:gd name="T123" fmla="*/ 15538 h 2969"/>
                  <a:gd name="T124" fmla="+- 0 7771 7283"/>
                  <a:gd name="T125" fmla="*/ T124 w 4623"/>
                  <a:gd name="T126" fmla="+- 0 15461 13251"/>
                  <a:gd name="T127" fmla="*/ 15461 h 2969"/>
                  <a:gd name="T128" fmla="+- 0 7796 7283"/>
                  <a:gd name="T129" fmla="*/ T128 w 4623"/>
                  <a:gd name="T130" fmla="+- 0 15422 13251"/>
                  <a:gd name="T131" fmla="*/ 15422 h 2969"/>
                  <a:gd name="T132" fmla="+- 0 7776 7283"/>
                  <a:gd name="T133" fmla="*/ T132 w 4623"/>
                  <a:gd name="T134" fmla="+- 0 15403 13251"/>
                  <a:gd name="T135" fmla="*/ 15403 h 2969"/>
                  <a:gd name="T136" fmla="+- 0 7718 7283"/>
                  <a:gd name="T137" fmla="*/ T136 w 4623"/>
                  <a:gd name="T138" fmla="+- 0 15344 13251"/>
                  <a:gd name="T139" fmla="*/ 15344 h 2969"/>
                  <a:gd name="T140" fmla="+- 0 7662 7283"/>
                  <a:gd name="T141" fmla="*/ T140 w 4623"/>
                  <a:gd name="T142" fmla="+- 0 15285 13251"/>
                  <a:gd name="T143" fmla="*/ 15285 h 2969"/>
                  <a:gd name="T144" fmla="+- 0 7607 7283"/>
                  <a:gd name="T145" fmla="*/ T144 w 4623"/>
                  <a:gd name="T146" fmla="+- 0 15226 13251"/>
                  <a:gd name="T147" fmla="*/ 15226 h 2969"/>
                  <a:gd name="T148" fmla="+- 0 7554 7283"/>
                  <a:gd name="T149" fmla="*/ T148 w 4623"/>
                  <a:gd name="T150" fmla="+- 0 15167 13251"/>
                  <a:gd name="T151" fmla="*/ 15167 h 2969"/>
                  <a:gd name="T152" fmla="+- 0 7502 7283"/>
                  <a:gd name="T153" fmla="*/ T152 w 4623"/>
                  <a:gd name="T154" fmla="+- 0 15107 13251"/>
                  <a:gd name="T155" fmla="*/ 15107 h 2969"/>
                  <a:gd name="T156" fmla="+- 0 7452 7283"/>
                  <a:gd name="T157" fmla="*/ T156 w 4623"/>
                  <a:gd name="T158" fmla="+- 0 15048 13251"/>
                  <a:gd name="T159" fmla="*/ 15048 h 2969"/>
                  <a:gd name="T160" fmla="+- 0 7436 7283"/>
                  <a:gd name="T161" fmla="*/ T160 w 4623"/>
                  <a:gd name="T162" fmla="+- 0 15028 13251"/>
                  <a:gd name="T163" fmla="*/ 15028 h 296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Lst>
                <a:rect l="0" t="0" r="r" b="b"/>
                <a:pathLst>
                  <a:path w="4623" h="2969">
                    <a:moveTo>
                      <a:pt x="153" y="1777"/>
                    </a:moveTo>
                    <a:lnTo>
                      <a:pt x="110" y="1861"/>
                    </a:lnTo>
                    <a:lnTo>
                      <a:pt x="75" y="1944"/>
                    </a:lnTo>
                    <a:lnTo>
                      <a:pt x="45" y="2027"/>
                    </a:lnTo>
                    <a:lnTo>
                      <a:pt x="23" y="2109"/>
                    </a:lnTo>
                    <a:lnTo>
                      <a:pt x="8" y="2190"/>
                    </a:lnTo>
                    <a:lnTo>
                      <a:pt x="1" y="2270"/>
                    </a:lnTo>
                    <a:lnTo>
                      <a:pt x="0" y="2310"/>
                    </a:lnTo>
                    <a:lnTo>
                      <a:pt x="1" y="2349"/>
                    </a:lnTo>
                    <a:lnTo>
                      <a:pt x="9" y="2425"/>
                    </a:lnTo>
                    <a:lnTo>
                      <a:pt x="25" y="2500"/>
                    </a:lnTo>
                    <a:lnTo>
                      <a:pt x="49" y="2573"/>
                    </a:lnTo>
                    <a:lnTo>
                      <a:pt x="84" y="2648"/>
                    </a:lnTo>
                    <a:lnTo>
                      <a:pt x="127" y="2718"/>
                    </a:lnTo>
                    <a:lnTo>
                      <a:pt x="178" y="2783"/>
                    </a:lnTo>
                    <a:lnTo>
                      <a:pt x="235" y="2842"/>
                    </a:lnTo>
                    <a:lnTo>
                      <a:pt x="299" y="2895"/>
                    </a:lnTo>
                    <a:lnTo>
                      <a:pt x="370" y="2941"/>
                    </a:lnTo>
                    <a:lnTo>
                      <a:pt x="419" y="2968"/>
                    </a:lnTo>
                    <a:lnTo>
                      <a:pt x="408" y="2952"/>
                    </a:lnTo>
                    <a:lnTo>
                      <a:pt x="397" y="2935"/>
                    </a:lnTo>
                    <a:lnTo>
                      <a:pt x="369" y="2882"/>
                    </a:lnTo>
                    <a:lnTo>
                      <a:pt x="347" y="2819"/>
                    </a:lnTo>
                    <a:lnTo>
                      <a:pt x="334" y="2755"/>
                    </a:lnTo>
                    <a:lnTo>
                      <a:pt x="329" y="2687"/>
                    </a:lnTo>
                    <a:lnTo>
                      <a:pt x="329" y="2653"/>
                    </a:lnTo>
                    <a:lnTo>
                      <a:pt x="337" y="2583"/>
                    </a:lnTo>
                    <a:lnTo>
                      <a:pt x="352" y="2511"/>
                    </a:lnTo>
                    <a:lnTo>
                      <a:pt x="375" y="2437"/>
                    </a:lnTo>
                    <a:lnTo>
                      <a:pt x="406" y="2362"/>
                    </a:lnTo>
                    <a:lnTo>
                      <a:pt x="443" y="2287"/>
                    </a:lnTo>
                    <a:lnTo>
                      <a:pt x="488" y="2210"/>
                    </a:lnTo>
                    <a:lnTo>
                      <a:pt x="513" y="2171"/>
                    </a:lnTo>
                    <a:lnTo>
                      <a:pt x="493" y="2152"/>
                    </a:lnTo>
                    <a:lnTo>
                      <a:pt x="435" y="2093"/>
                    </a:lnTo>
                    <a:lnTo>
                      <a:pt x="379" y="2034"/>
                    </a:lnTo>
                    <a:lnTo>
                      <a:pt x="324" y="1975"/>
                    </a:lnTo>
                    <a:lnTo>
                      <a:pt x="271" y="1916"/>
                    </a:lnTo>
                    <a:lnTo>
                      <a:pt x="219" y="1856"/>
                    </a:lnTo>
                    <a:lnTo>
                      <a:pt x="169" y="1797"/>
                    </a:lnTo>
                    <a:lnTo>
                      <a:pt x="153" y="1777"/>
                    </a:lnTo>
                  </a:path>
                </a:pathLst>
              </a:custGeom>
              <a:solidFill>
                <a:srgbClr val="97C5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 name="Group 13"/>
            <p:cNvGrpSpPr>
              <a:grpSpLocks/>
            </p:cNvGrpSpPr>
            <p:nvPr/>
          </p:nvGrpSpPr>
          <p:grpSpPr bwMode="auto">
            <a:xfrm>
              <a:off x="7126" y="13120"/>
              <a:ext cx="4780" cy="3507"/>
              <a:chOff x="7126" y="13120"/>
              <a:chExt cx="4780" cy="3507"/>
            </a:xfrm>
          </p:grpSpPr>
          <p:sp>
            <p:nvSpPr>
              <p:cNvPr id="9" name="Freeform 14"/>
              <p:cNvSpPr>
                <a:spLocks/>
              </p:cNvSpPr>
              <p:nvPr/>
            </p:nvSpPr>
            <p:spPr bwMode="auto">
              <a:xfrm>
                <a:off x="7126" y="13120"/>
                <a:ext cx="4780" cy="3507"/>
              </a:xfrm>
              <a:custGeom>
                <a:avLst/>
                <a:gdLst>
                  <a:gd name="T0" fmla="+- 0 8055 7126"/>
                  <a:gd name="T1" fmla="*/ T0 w 4780"/>
                  <a:gd name="T2" fmla="+- 0 13130 13120"/>
                  <a:gd name="T3" fmla="*/ 13130 h 3507"/>
                  <a:gd name="T4" fmla="+- 0 7779 7126"/>
                  <a:gd name="T5" fmla="*/ T4 w 4780"/>
                  <a:gd name="T6" fmla="+- 0 13180 13120"/>
                  <a:gd name="T7" fmla="*/ 13180 h 3507"/>
                  <a:gd name="T8" fmla="+- 0 7543 7126"/>
                  <a:gd name="T9" fmla="*/ T8 w 4780"/>
                  <a:gd name="T10" fmla="+- 0 13272 13120"/>
                  <a:gd name="T11" fmla="*/ 13272 h 3507"/>
                  <a:gd name="T12" fmla="+- 0 7353 7126"/>
                  <a:gd name="T13" fmla="*/ T12 w 4780"/>
                  <a:gd name="T14" fmla="+- 0 13406 13120"/>
                  <a:gd name="T15" fmla="*/ 13406 h 3507"/>
                  <a:gd name="T16" fmla="+- 0 7216 7126"/>
                  <a:gd name="T17" fmla="*/ T16 w 4780"/>
                  <a:gd name="T18" fmla="+- 0 13582 13120"/>
                  <a:gd name="T19" fmla="*/ 13582 h 3507"/>
                  <a:gd name="T20" fmla="+- 0 7140 7126"/>
                  <a:gd name="T21" fmla="*/ T20 w 4780"/>
                  <a:gd name="T22" fmla="+- 0 13791 13120"/>
                  <a:gd name="T23" fmla="*/ 13791 h 3507"/>
                  <a:gd name="T24" fmla="+- 0 7127 7126"/>
                  <a:gd name="T25" fmla="*/ T24 w 4780"/>
                  <a:gd name="T26" fmla="+- 0 14023 13120"/>
                  <a:gd name="T27" fmla="*/ 14023 h 3507"/>
                  <a:gd name="T28" fmla="+- 0 7174 7126"/>
                  <a:gd name="T29" fmla="*/ T28 w 4780"/>
                  <a:gd name="T30" fmla="+- 0 14272 13120"/>
                  <a:gd name="T31" fmla="*/ 14272 h 3507"/>
                  <a:gd name="T32" fmla="+- 0 7277 7126"/>
                  <a:gd name="T33" fmla="*/ T32 w 4780"/>
                  <a:gd name="T34" fmla="+- 0 14533 13120"/>
                  <a:gd name="T35" fmla="*/ 14533 h 3507"/>
                  <a:gd name="T36" fmla="+- 0 7434 7126"/>
                  <a:gd name="T37" fmla="*/ T36 w 4780"/>
                  <a:gd name="T38" fmla="+- 0 14800 13120"/>
                  <a:gd name="T39" fmla="*/ 14800 h 3507"/>
                  <a:gd name="T40" fmla="+- 0 7639 7126"/>
                  <a:gd name="T41" fmla="*/ T40 w 4780"/>
                  <a:gd name="T42" fmla="+- 0 15069 13120"/>
                  <a:gd name="T43" fmla="*/ 15069 h 3507"/>
                  <a:gd name="T44" fmla="+- 0 7891 7126"/>
                  <a:gd name="T45" fmla="*/ T44 w 4780"/>
                  <a:gd name="T46" fmla="+- 0 15335 13120"/>
                  <a:gd name="T47" fmla="*/ 15335 h 3507"/>
                  <a:gd name="T48" fmla="+- 0 8186 7126"/>
                  <a:gd name="T49" fmla="*/ T48 w 4780"/>
                  <a:gd name="T50" fmla="+- 0 15593 13120"/>
                  <a:gd name="T51" fmla="*/ 15593 h 3507"/>
                  <a:gd name="T52" fmla="+- 0 8520 7126"/>
                  <a:gd name="T53" fmla="*/ T52 w 4780"/>
                  <a:gd name="T54" fmla="+- 0 15837 13120"/>
                  <a:gd name="T55" fmla="*/ 15837 h 3507"/>
                  <a:gd name="T56" fmla="+- 0 8889 7126"/>
                  <a:gd name="T57" fmla="*/ T56 w 4780"/>
                  <a:gd name="T58" fmla="+- 0 16062 13120"/>
                  <a:gd name="T59" fmla="*/ 16062 h 3507"/>
                  <a:gd name="T60" fmla="+- 0 9048 7126"/>
                  <a:gd name="T61" fmla="*/ T60 w 4780"/>
                  <a:gd name="T62" fmla="+- 0 16146 13120"/>
                  <a:gd name="T63" fmla="*/ 16146 h 3507"/>
                  <a:gd name="T64" fmla="+- 0 9259 7126"/>
                  <a:gd name="T65" fmla="*/ T64 w 4780"/>
                  <a:gd name="T66" fmla="+- 0 16248 13120"/>
                  <a:gd name="T67" fmla="*/ 16248 h 3507"/>
                  <a:gd name="T68" fmla="+- 0 9469 7126"/>
                  <a:gd name="T69" fmla="*/ T68 w 4780"/>
                  <a:gd name="T70" fmla="+- 0 16337 13120"/>
                  <a:gd name="T71" fmla="*/ 16337 h 3507"/>
                  <a:gd name="T72" fmla="+- 0 9677 7126"/>
                  <a:gd name="T73" fmla="*/ T72 w 4780"/>
                  <a:gd name="T74" fmla="+- 0 16414 13120"/>
                  <a:gd name="T75" fmla="*/ 16414 h 3507"/>
                  <a:gd name="T76" fmla="+- 0 9882 7126"/>
                  <a:gd name="T77" fmla="*/ T76 w 4780"/>
                  <a:gd name="T78" fmla="+- 0 16480 13120"/>
                  <a:gd name="T79" fmla="*/ 16480 h 3507"/>
                  <a:gd name="T80" fmla="+- 0 9947 7126"/>
                  <a:gd name="T81" fmla="*/ T80 w 4780"/>
                  <a:gd name="T82" fmla="+- 0 16469 13120"/>
                  <a:gd name="T83" fmla="*/ 16469 h 3507"/>
                  <a:gd name="T84" fmla="+- 0 10012 7126"/>
                  <a:gd name="T85" fmla="*/ T84 w 4780"/>
                  <a:gd name="T86" fmla="+- 0 16336 13120"/>
                  <a:gd name="T87" fmla="*/ 16336 h 3507"/>
                  <a:gd name="T88" fmla="+- 0 10060 7126"/>
                  <a:gd name="T89" fmla="*/ T88 w 4780"/>
                  <a:gd name="T90" fmla="+- 0 16222 13120"/>
                  <a:gd name="T91" fmla="*/ 16222 h 3507"/>
                  <a:gd name="T92" fmla="+- 0 10106 7126"/>
                  <a:gd name="T93" fmla="*/ T92 w 4780"/>
                  <a:gd name="T94" fmla="+- 0 16103 13120"/>
                  <a:gd name="T95" fmla="*/ 16103 h 3507"/>
                  <a:gd name="T96" fmla="+- 0 10148 7126"/>
                  <a:gd name="T97" fmla="*/ T96 w 4780"/>
                  <a:gd name="T98" fmla="+- 0 15978 13120"/>
                  <a:gd name="T99" fmla="*/ 15978 h 3507"/>
                  <a:gd name="T100" fmla="+- 0 10100 7126"/>
                  <a:gd name="T101" fmla="*/ T100 w 4780"/>
                  <a:gd name="T102" fmla="+- 0 15892 13120"/>
                  <a:gd name="T103" fmla="*/ 15892 h 3507"/>
                  <a:gd name="T104" fmla="+- 0 9961 7126"/>
                  <a:gd name="T105" fmla="*/ T104 w 4780"/>
                  <a:gd name="T106" fmla="+- 0 15843 13120"/>
                  <a:gd name="T107" fmla="*/ 15843 h 3507"/>
                  <a:gd name="T108" fmla="+- 0 9821 7126"/>
                  <a:gd name="T109" fmla="*/ T108 w 4780"/>
                  <a:gd name="T110" fmla="+- 0 15788 13120"/>
                  <a:gd name="T111" fmla="*/ 15788 h 3507"/>
                  <a:gd name="T112" fmla="+- 0 9680 7126"/>
                  <a:gd name="T113" fmla="*/ T112 w 4780"/>
                  <a:gd name="T114" fmla="+- 0 15728 13120"/>
                  <a:gd name="T115" fmla="*/ 15728 h 3507"/>
                  <a:gd name="T116" fmla="+- 0 9538 7126"/>
                  <a:gd name="T117" fmla="*/ T116 w 4780"/>
                  <a:gd name="T118" fmla="+- 0 15661 13120"/>
                  <a:gd name="T119" fmla="*/ 15661 h 3507"/>
                  <a:gd name="T120" fmla="+- 0 9306 7126"/>
                  <a:gd name="T121" fmla="*/ T120 w 4780"/>
                  <a:gd name="T122" fmla="+- 0 15540 13120"/>
                  <a:gd name="T123" fmla="*/ 15540 h 3507"/>
                  <a:gd name="T124" fmla="+- 0 9004 7126"/>
                  <a:gd name="T125" fmla="*/ T124 w 4780"/>
                  <a:gd name="T126" fmla="+- 0 15357 13120"/>
                  <a:gd name="T127" fmla="*/ 15357 h 3507"/>
                  <a:gd name="T128" fmla="+- 0 8732 7126"/>
                  <a:gd name="T129" fmla="*/ T128 w 4780"/>
                  <a:gd name="T130" fmla="+- 0 15161 13120"/>
                  <a:gd name="T131" fmla="*/ 15161 h 3507"/>
                  <a:gd name="T132" fmla="+- 0 8492 7126"/>
                  <a:gd name="T133" fmla="*/ T132 w 4780"/>
                  <a:gd name="T134" fmla="+- 0 14957 13120"/>
                  <a:gd name="T135" fmla="*/ 14957 h 3507"/>
                  <a:gd name="T136" fmla="+- 0 8289 7126"/>
                  <a:gd name="T137" fmla="*/ T136 w 4780"/>
                  <a:gd name="T138" fmla="+- 0 14749 13120"/>
                  <a:gd name="T139" fmla="*/ 14749 h 3507"/>
                  <a:gd name="T140" fmla="+- 0 8124 7126"/>
                  <a:gd name="T141" fmla="*/ T140 w 4780"/>
                  <a:gd name="T142" fmla="+- 0 14541 13120"/>
                  <a:gd name="T143" fmla="*/ 14541 h 3507"/>
                  <a:gd name="T144" fmla="+- 0 8002 7126"/>
                  <a:gd name="T145" fmla="*/ T144 w 4780"/>
                  <a:gd name="T146" fmla="+- 0 14336 13120"/>
                  <a:gd name="T147" fmla="*/ 14336 h 3507"/>
                  <a:gd name="T148" fmla="+- 0 7924 7126"/>
                  <a:gd name="T149" fmla="*/ T148 w 4780"/>
                  <a:gd name="T150" fmla="+- 0 14138 13120"/>
                  <a:gd name="T151" fmla="*/ 14138 h 3507"/>
                  <a:gd name="T152" fmla="+- 0 7896 7126"/>
                  <a:gd name="T153" fmla="*/ T152 w 4780"/>
                  <a:gd name="T154" fmla="+- 0 13952 13120"/>
                  <a:gd name="T155" fmla="*/ 13952 h 3507"/>
                  <a:gd name="T156" fmla="+- 0 7918 7126"/>
                  <a:gd name="T157" fmla="*/ T156 w 4780"/>
                  <a:gd name="T158" fmla="+- 0 13782 13120"/>
                  <a:gd name="T159" fmla="*/ 13782 h 3507"/>
                  <a:gd name="T160" fmla="+- 0 7994 7126"/>
                  <a:gd name="T161" fmla="*/ T160 w 4780"/>
                  <a:gd name="T162" fmla="+- 0 13633 13120"/>
                  <a:gd name="T163" fmla="*/ 13633 h 3507"/>
                  <a:gd name="T164" fmla="+- 0 8117 7126"/>
                  <a:gd name="T165" fmla="*/ T164 w 4780"/>
                  <a:gd name="T166" fmla="+- 0 13516 13120"/>
                  <a:gd name="T167" fmla="*/ 13516 h 3507"/>
                  <a:gd name="T168" fmla="+- 0 8282 7126"/>
                  <a:gd name="T169" fmla="*/ T168 w 4780"/>
                  <a:gd name="T170" fmla="+- 0 13430 13120"/>
                  <a:gd name="T171" fmla="*/ 13430 h 3507"/>
                  <a:gd name="T172" fmla="+- 0 8484 7126"/>
                  <a:gd name="T173" fmla="*/ T172 w 4780"/>
                  <a:gd name="T174" fmla="+- 0 13376 13120"/>
                  <a:gd name="T175" fmla="*/ 13376 h 3507"/>
                  <a:gd name="T176" fmla="+- 0 8718 7126"/>
                  <a:gd name="T177" fmla="*/ T176 w 4780"/>
                  <a:gd name="T178" fmla="+- 0 13354 13120"/>
                  <a:gd name="T179" fmla="*/ 13354 h 3507"/>
                  <a:gd name="T180" fmla="+- 0 9435 7126"/>
                  <a:gd name="T181" fmla="*/ T180 w 4780"/>
                  <a:gd name="T182" fmla="+- 0 13339 13120"/>
                  <a:gd name="T183" fmla="*/ 13339 h 3507"/>
                  <a:gd name="T184" fmla="+- 0 9061 7126"/>
                  <a:gd name="T185" fmla="*/ T184 w 4780"/>
                  <a:gd name="T186" fmla="+- 0 13225 13120"/>
                  <a:gd name="T187" fmla="*/ 13225 h 3507"/>
                  <a:gd name="T188" fmla="+- 0 8702 7126"/>
                  <a:gd name="T189" fmla="*/ T188 w 4780"/>
                  <a:gd name="T190" fmla="+- 0 13152 13120"/>
                  <a:gd name="T191" fmla="*/ 13152 h 3507"/>
                  <a:gd name="T192" fmla="+- 0 8365 7126"/>
                  <a:gd name="T193" fmla="*/ T192 w 4780"/>
                  <a:gd name="T194" fmla="+- 0 13121 13120"/>
                  <a:gd name="T195" fmla="*/ 13121 h 350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Lst>
                <a:rect l="0" t="0" r="r" b="b"/>
                <a:pathLst>
                  <a:path w="4780" h="3507">
                    <a:moveTo>
                      <a:pt x="1080" y="0"/>
                    </a:moveTo>
                    <a:lnTo>
                      <a:pt x="929" y="10"/>
                    </a:lnTo>
                    <a:lnTo>
                      <a:pt x="786" y="30"/>
                    </a:lnTo>
                    <a:lnTo>
                      <a:pt x="653" y="60"/>
                    </a:lnTo>
                    <a:lnTo>
                      <a:pt x="530" y="101"/>
                    </a:lnTo>
                    <a:lnTo>
                      <a:pt x="417" y="152"/>
                    </a:lnTo>
                    <a:lnTo>
                      <a:pt x="316" y="214"/>
                    </a:lnTo>
                    <a:lnTo>
                      <a:pt x="227" y="286"/>
                    </a:lnTo>
                    <a:lnTo>
                      <a:pt x="152" y="369"/>
                    </a:lnTo>
                    <a:lnTo>
                      <a:pt x="90" y="462"/>
                    </a:lnTo>
                    <a:lnTo>
                      <a:pt x="44" y="564"/>
                    </a:lnTo>
                    <a:lnTo>
                      <a:pt x="14" y="671"/>
                    </a:lnTo>
                    <a:lnTo>
                      <a:pt x="0" y="785"/>
                    </a:lnTo>
                    <a:lnTo>
                      <a:pt x="1" y="903"/>
                    </a:lnTo>
                    <a:lnTo>
                      <a:pt x="17" y="1026"/>
                    </a:lnTo>
                    <a:lnTo>
                      <a:pt x="48" y="1152"/>
                    </a:lnTo>
                    <a:lnTo>
                      <a:pt x="93" y="1281"/>
                    </a:lnTo>
                    <a:lnTo>
                      <a:pt x="151" y="1413"/>
                    </a:lnTo>
                    <a:lnTo>
                      <a:pt x="223" y="1546"/>
                    </a:lnTo>
                    <a:lnTo>
                      <a:pt x="308" y="1680"/>
                    </a:lnTo>
                    <a:lnTo>
                      <a:pt x="404" y="1815"/>
                    </a:lnTo>
                    <a:lnTo>
                      <a:pt x="513" y="1949"/>
                    </a:lnTo>
                    <a:lnTo>
                      <a:pt x="634" y="2083"/>
                    </a:lnTo>
                    <a:lnTo>
                      <a:pt x="765" y="2215"/>
                    </a:lnTo>
                    <a:lnTo>
                      <a:pt x="908" y="2346"/>
                    </a:lnTo>
                    <a:lnTo>
                      <a:pt x="1060" y="2473"/>
                    </a:lnTo>
                    <a:lnTo>
                      <a:pt x="1222" y="2597"/>
                    </a:lnTo>
                    <a:lnTo>
                      <a:pt x="1394" y="2717"/>
                    </a:lnTo>
                    <a:lnTo>
                      <a:pt x="1574" y="2832"/>
                    </a:lnTo>
                    <a:lnTo>
                      <a:pt x="1763" y="2942"/>
                    </a:lnTo>
                    <a:lnTo>
                      <a:pt x="1816" y="2971"/>
                    </a:lnTo>
                    <a:lnTo>
                      <a:pt x="1922" y="3026"/>
                    </a:lnTo>
                    <a:lnTo>
                      <a:pt x="2027" y="3078"/>
                    </a:lnTo>
                    <a:lnTo>
                      <a:pt x="2133" y="3128"/>
                    </a:lnTo>
                    <a:lnTo>
                      <a:pt x="2238" y="3174"/>
                    </a:lnTo>
                    <a:lnTo>
                      <a:pt x="2343" y="3217"/>
                    </a:lnTo>
                    <a:lnTo>
                      <a:pt x="2447" y="3257"/>
                    </a:lnTo>
                    <a:lnTo>
                      <a:pt x="2551" y="3294"/>
                    </a:lnTo>
                    <a:lnTo>
                      <a:pt x="2654" y="3329"/>
                    </a:lnTo>
                    <a:lnTo>
                      <a:pt x="2756" y="3360"/>
                    </a:lnTo>
                    <a:lnTo>
                      <a:pt x="2807" y="3375"/>
                    </a:lnTo>
                    <a:lnTo>
                      <a:pt x="2821" y="3349"/>
                    </a:lnTo>
                    <a:lnTo>
                      <a:pt x="2860" y="3270"/>
                    </a:lnTo>
                    <a:lnTo>
                      <a:pt x="2886" y="3216"/>
                    </a:lnTo>
                    <a:lnTo>
                      <a:pt x="2910" y="3160"/>
                    </a:lnTo>
                    <a:lnTo>
                      <a:pt x="2934" y="3102"/>
                    </a:lnTo>
                    <a:lnTo>
                      <a:pt x="2957" y="3043"/>
                    </a:lnTo>
                    <a:lnTo>
                      <a:pt x="2980" y="2983"/>
                    </a:lnTo>
                    <a:lnTo>
                      <a:pt x="3001" y="2921"/>
                    </a:lnTo>
                    <a:lnTo>
                      <a:pt x="3022" y="2858"/>
                    </a:lnTo>
                    <a:lnTo>
                      <a:pt x="3043" y="2794"/>
                    </a:lnTo>
                    <a:lnTo>
                      <a:pt x="2974" y="2772"/>
                    </a:lnTo>
                    <a:lnTo>
                      <a:pt x="2905" y="2748"/>
                    </a:lnTo>
                    <a:lnTo>
                      <a:pt x="2835" y="2723"/>
                    </a:lnTo>
                    <a:lnTo>
                      <a:pt x="2765" y="2696"/>
                    </a:lnTo>
                    <a:lnTo>
                      <a:pt x="2695" y="2668"/>
                    </a:lnTo>
                    <a:lnTo>
                      <a:pt x="2624" y="2639"/>
                    </a:lnTo>
                    <a:lnTo>
                      <a:pt x="2554" y="2608"/>
                    </a:lnTo>
                    <a:lnTo>
                      <a:pt x="2483" y="2575"/>
                    </a:lnTo>
                    <a:lnTo>
                      <a:pt x="2412" y="2541"/>
                    </a:lnTo>
                    <a:lnTo>
                      <a:pt x="2341" y="2506"/>
                    </a:lnTo>
                    <a:lnTo>
                      <a:pt x="2180" y="2420"/>
                    </a:lnTo>
                    <a:lnTo>
                      <a:pt x="2025" y="2330"/>
                    </a:lnTo>
                    <a:lnTo>
                      <a:pt x="1878" y="2237"/>
                    </a:lnTo>
                    <a:lnTo>
                      <a:pt x="1738" y="2140"/>
                    </a:lnTo>
                    <a:lnTo>
                      <a:pt x="1606" y="2041"/>
                    </a:lnTo>
                    <a:lnTo>
                      <a:pt x="1482" y="1940"/>
                    </a:lnTo>
                    <a:lnTo>
                      <a:pt x="1366" y="1837"/>
                    </a:lnTo>
                    <a:lnTo>
                      <a:pt x="1260" y="1734"/>
                    </a:lnTo>
                    <a:lnTo>
                      <a:pt x="1163" y="1629"/>
                    </a:lnTo>
                    <a:lnTo>
                      <a:pt x="1076" y="1525"/>
                    </a:lnTo>
                    <a:lnTo>
                      <a:pt x="998" y="1421"/>
                    </a:lnTo>
                    <a:lnTo>
                      <a:pt x="932" y="1317"/>
                    </a:lnTo>
                    <a:lnTo>
                      <a:pt x="876" y="1216"/>
                    </a:lnTo>
                    <a:lnTo>
                      <a:pt x="831" y="1116"/>
                    </a:lnTo>
                    <a:lnTo>
                      <a:pt x="798" y="1018"/>
                    </a:lnTo>
                    <a:lnTo>
                      <a:pt x="778" y="924"/>
                    </a:lnTo>
                    <a:lnTo>
                      <a:pt x="770" y="832"/>
                    </a:lnTo>
                    <a:lnTo>
                      <a:pt x="774" y="745"/>
                    </a:lnTo>
                    <a:lnTo>
                      <a:pt x="792" y="662"/>
                    </a:lnTo>
                    <a:lnTo>
                      <a:pt x="824" y="584"/>
                    </a:lnTo>
                    <a:lnTo>
                      <a:pt x="868" y="513"/>
                    </a:lnTo>
                    <a:lnTo>
                      <a:pt x="924" y="450"/>
                    </a:lnTo>
                    <a:lnTo>
                      <a:pt x="991" y="396"/>
                    </a:lnTo>
                    <a:lnTo>
                      <a:pt x="1068" y="349"/>
                    </a:lnTo>
                    <a:lnTo>
                      <a:pt x="1156" y="310"/>
                    </a:lnTo>
                    <a:lnTo>
                      <a:pt x="1253" y="279"/>
                    </a:lnTo>
                    <a:lnTo>
                      <a:pt x="1358" y="256"/>
                    </a:lnTo>
                    <a:lnTo>
                      <a:pt x="1471" y="241"/>
                    </a:lnTo>
                    <a:lnTo>
                      <a:pt x="1592" y="234"/>
                    </a:lnTo>
                    <a:lnTo>
                      <a:pt x="2350" y="234"/>
                    </a:lnTo>
                    <a:lnTo>
                      <a:pt x="2309" y="219"/>
                    </a:lnTo>
                    <a:lnTo>
                      <a:pt x="2121" y="157"/>
                    </a:lnTo>
                    <a:lnTo>
                      <a:pt x="1935" y="105"/>
                    </a:lnTo>
                    <a:lnTo>
                      <a:pt x="1753" y="64"/>
                    </a:lnTo>
                    <a:lnTo>
                      <a:pt x="1576" y="32"/>
                    </a:lnTo>
                    <a:lnTo>
                      <a:pt x="1404" y="11"/>
                    </a:lnTo>
                    <a:lnTo>
                      <a:pt x="1239" y="1"/>
                    </a:lnTo>
                    <a:lnTo>
                      <a:pt x="1080" y="0"/>
                    </a:lnTo>
                    <a:close/>
                  </a:path>
                </a:pathLst>
              </a:custGeom>
              <a:solidFill>
                <a:srgbClr val="97C5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5"/>
              <p:cNvSpPr>
                <a:spLocks/>
              </p:cNvSpPr>
              <p:nvPr/>
            </p:nvSpPr>
            <p:spPr bwMode="auto">
              <a:xfrm>
                <a:off x="7126" y="13120"/>
                <a:ext cx="4780" cy="3507"/>
              </a:xfrm>
              <a:custGeom>
                <a:avLst/>
                <a:gdLst>
                  <a:gd name="T0" fmla="+- 0 9476 7126"/>
                  <a:gd name="T1" fmla="*/ T0 w 4780"/>
                  <a:gd name="T2" fmla="+- 0 13354 13120"/>
                  <a:gd name="T3" fmla="*/ 13354 h 3507"/>
                  <a:gd name="T4" fmla="+- 0 8718 7126"/>
                  <a:gd name="T5" fmla="*/ T4 w 4780"/>
                  <a:gd name="T6" fmla="+- 0 13354 13120"/>
                  <a:gd name="T7" fmla="*/ 13354 h 3507"/>
                  <a:gd name="T8" fmla="+- 0 8846 7126"/>
                  <a:gd name="T9" fmla="*/ T8 w 4780"/>
                  <a:gd name="T10" fmla="+- 0 13355 13120"/>
                  <a:gd name="T11" fmla="*/ 13355 h 3507"/>
                  <a:gd name="T12" fmla="+- 0 8980 7126"/>
                  <a:gd name="T13" fmla="*/ T12 w 4780"/>
                  <a:gd name="T14" fmla="+- 0 13363 13120"/>
                  <a:gd name="T15" fmla="*/ 13363 h 3507"/>
                  <a:gd name="T16" fmla="+- 0 9120 7126"/>
                  <a:gd name="T17" fmla="*/ T16 w 4780"/>
                  <a:gd name="T18" fmla="+- 0 13379 13120"/>
                  <a:gd name="T19" fmla="*/ 13379 h 3507"/>
                  <a:gd name="T20" fmla="+- 0 9264 7126"/>
                  <a:gd name="T21" fmla="*/ T20 w 4780"/>
                  <a:gd name="T22" fmla="+- 0 13403 13120"/>
                  <a:gd name="T23" fmla="*/ 13403 h 3507"/>
                  <a:gd name="T24" fmla="+- 0 9413 7126"/>
                  <a:gd name="T25" fmla="*/ T24 w 4780"/>
                  <a:gd name="T26" fmla="+- 0 13435 13120"/>
                  <a:gd name="T27" fmla="*/ 13435 h 3507"/>
                  <a:gd name="T28" fmla="+- 0 9566 7126"/>
                  <a:gd name="T29" fmla="*/ T28 w 4780"/>
                  <a:gd name="T30" fmla="+- 0 13475 13120"/>
                  <a:gd name="T31" fmla="*/ 13475 h 3507"/>
                  <a:gd name="T32" fmla="+- 0 9722 7126"/>
                  <a:gd name="T33" fmla="*/ T32 w 4780"/>
                  <a:gd name="T34" fmla="+- 0 13522 13120"/>
                  <a:gd name="T35" fmla="*/ 13522 h 3507"/>
                  <a:gd name="T36" fmla="+- 0 9880 7126"/>
                  <a:gd name="T37" fmla="*/ T36 w 4780"/>
                  <a:gd name="T38" fmla="+- 0 13577 13120"/>
                  <a:gd name="T39" fmla="*/ 13577 h 3507"/>
                  <a:gd name="T40" fmla="+- 0 10041 7126"/>
                  <a:gd name="T41" fmla="*/ T40 w 4780"/>
                  <a:gd name="T42" fmla="+- 0 13639 13120"/>
                  <a:gd name="T43" fmla="*/ 13639 h 3507"/>
                  <a:gd name="T44" fmla="+- 0 10202 7126"/>
                  <a:gd name="T45" fmla="*/ T44 w 4780"/>
                  <a:gd name="T46" fmla="+- 0 13709 13120"/>
                  <a:gd name="T47" fmla="*/ 13709 h 3507"/>
                  <a:gd name="T48" fmla="+- 0 10365 7126"/>
                  <a:gd name="T49" fmla="*/ T48 w 4780"/>
                  <a:gd name="T50" fmla="+- 0 13787 13120"/>
                  <a:gd name="T51" fmla="*/ 13787 h 3507"/>
                  <a:gd name="T52" fmla="+- 0 10365 7126"/>
                  <a:gd name="T53" fmla="*/ T52 w 4780"/>
                  <a:gd name="T54" fmla="+- 0 13782 13120"/>
                  <a:gd name="T55" fmla="*/ 13782 h 3507"/>
                  <a:gd name="T56" fmla="+- 0 10276 7126"/>
                  <a:gd name="T57" fmla="*/ T56 w 4780"/>
                  <a:gd name="T58" fmla="+- 0 13727 13120"/>
                  <a:gd name="T59" fmla="*/ 13727 h 3507"/>
                  <a:gd name="T60" fmla="+- 0 10224 7126"/>
                  <a:gd name="T61" fmla="*/ T60 w 4780"/>
                  <a:gd name="T62" fmla="+- 0 13696 13120"/>
                  <a:gd name="T63" fmla="*/ 13696 h 3507"/>
                  <a:gd name="T64" fmla="+- 0 10013 7126"/>
                  <a:gd name="T65" fmla="*/ T64 w 4780"/>
                  <a:gd name="T66" fmla="+- 0 13584 13120"/>
                  <a:gd name="T67" fmla="*/ 13584 h 3507"/>
                  <a:gd name="T68" fmla="+- 0 9819 7126"/>
                  <a:gd name="T69" fmla="*/ T68 w 4780"/>
                  <a:gd name="T70" fmla="+- 0 13492 13120"/>
                  <a:gd name="T71" fmla="*/ 13492 h 3507"/>
                  <a:gd name="T72" fmla="+- 0 9627 7126"/>
                  <a:gd name="T73" fmla="*/ T72 w 4780"/>
                  <a:gd name="T74" fmla="+- 0 13411 13120"/>
                  <a:gd name="T75" fmla="*/ 13411 h 3507"/>
                  <a:gd name="T76" fmla="+- 0 9476 7126"/>
                  <a:gd name="T77" fmla="*/ T76 w 4780"/>
                  <a:gd name="T78" fmla="+- 0 13354 13120"/>
                  <a:gd name="T79" fmla="*/ 13354 h 350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Lst>
                <a:rect l="0" t="0" r="r" b="b"/>
                <a:pathLst>
                  <a:path w="4780" h="3507">
                    <a:moveTo>
                      <a:pt x="2350" y="234"/>
                    </a:moveTo>
                    <a:lnTo>
                      <a:pt x="1592" y="234"/>
                    </a:lnTo>
                    <a:lnTo>
                      <a:pt x="1720" y="235"/>
                    </a:lnTo>
                    <a:lnTo>
                      <a:pt x="1854" y="243"/>
                    </a:lnTo>
                    <a:lnTo>
                      <a:pt x="1994" y="259"/>
                    </a:lnTo>
                    <a:lnTo>
                      <a:pt x="2138" y="283"/>
                    </a:lnTo>
                    <a:lnTo>
                      <a:pt x="2287" y="315"/>
                    </a:lnTo>
                    <a:lnTo>
                      <a:pt x="2440" y="355"/>
                    </a:lnTo>
                    <a:lnTo>
                      <a:pt x="2596" y="402"/>
                    </a:lnTo>
                    <a:lnTo>
                      <a:pt x="2754" y="457"/>
                    </a:lnTo>
                    <a:lnTo>
                      <a:pt x="2915" y="519"/>
                    </a:lnTo>
                    <a:lnTo>
                      <a:pt x="3076" y="589"/>
                    </a:lnTo>
                    <a:lnTo>
                      <a:pt x="3239" y="667"/>
                    </a:lnTo>
                    <a:lnTo>
                      <a:pt x="3239" y="662"/>
                    </a:lnTo>
                    <a:lnTo>
                      <a:pt x="3150" y="607"/>
                    </a:lnTo>
                    <a:lnTo>
                      <a:pt x="3098" y="576"/>
                    </a:lnTo>
                    <a:lnTo>
                      <a:pt x="2887" y="464"/>
                    </a:lnTo>
                    <a:lnTo>
                      <a:pt x="2693" y="372"/>
                    </a:lnTo>
                    <a:lnTo>
                      <a:pt x="2501" y="291"/>
                    </a:lnTo>
                    <a:lnTo>
                      <a:pt x="2350" y="234"/>
                    </a:lnTo>
                    <a:close/>
                  </a:path>
                </a:pathLst>
              </a:custGeom>
              <a:solidFill>
                <a:srgbClr val="97C5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6"/>
              <p:cNvSpPr>
                <a:spLocks/>
              </p:cNvSpPr>
              <p:nvPr/>
            </p:nvSpPr>
            <p:spPr bwMode="auto">
              <a:xfrm>
                <a:off x="7126" y="13120"/>
                <a:ext cx="4780" cy="3507"/>
              </a:xfrm>
              <a:custGeom>
                <a:avLst/>
                <a:gdLst>
                  <a:gd name="T0" fmla="+- 0 11906 7126"/>
                  <a:gd name="T1" fmla="*/ T0 w 4780"/>
                  <a:gd name="T2" fmla="+- 0 15738 13120"/>
                  <a:gd name="T3" fmla="*/ 15738 h 3507"/>
                  <a:gd name="T4" fmla="+- 0 11872 7126"/>
                  <a:gd name="T5" fmla="*/ T4 w 4780"/>
                  <a:gd name="T6" fmla="+- 0 15791 13120"/>
                  <a:gd name="T7" fmla="*/ 15791 h 3507"/>
                  <a:gd name="T8" fmla="+- 0 11820 7126"/>
                  <a:gd name="T9" fmla="*/ T8 w 4780"/>
                  <a:gd name="T10" fmla="+- 0 15851 13120"/>
                  <a:gd name="T11" fmla="*/ 15851 h 3507"/>
                  <a:gd name="T12" fmla="+- 0 11758 7126"/>
                  <a:gd name="T13" fmla="*/ T12 w 4780"/>
                  <a:gd name="T14" fmla="+- 0 15903 13120"/>
                  <a:gd name="T15" fmla="*/ 15903 h 3507"/>
                  <a:gd name="T16" fmla="+- 0 11686 7126"/>
                  <a:gd name="T17" fmla="*/ T16 w 4780"/>
                  <a:gd name="T18" fmla="+- 0 15949 13120"/>
                  <a:gd name="T19" fmla="*/ 15949 h 3507"/>
                  <a:gd name="T20" fmla="+- 0 11606 7126"/>
                  <a:gd name="T21" fmla="*/ T20 w 4780"/>
                  <a:gd name="T22" fmla="+- 0 15987 13120"/>
                  <a:gd name="T23" fmla="*/ 15987 h 3507"/>
                  <a:gd name="T24" fmla="+- 0 11516 7126"/>
                  <a:gd name="T25" fmla="*/ T24 w 4780"/>
                  <a:gd name="T26" fmla="+- 0 16018 13120"/>
                  <a:gd name="T27" fmla="*/ 16018 h 3507"/>
                  <a:gd name="T28" fmla="+- 0 11419 7126"/>
                  <a:gd name="T29" fmla="*/ T28 w 4780"/>
                  <a:gd name="T30" fmla="+- 0 16042 13120"/>
                  <a:gd name="T31" fmla="*/ 16042 h 3507"/>
                  <a:gd name="T32" fmla="+- 0 11315 7126"/>
                  <a:gd name="T33" fmla="*/ T32 w 4780"/>
                  <a:gd name="T34" fmla="+- 0 16060 13120"/>
                  <a:gd name="T35" fmla="*/ 16060 h 3507"/>
                  <a:gd name="T36" fmla="+- 0 11204 7126"/>
                  <a:gd name="T37" fmla="*/ T36 w 4780"/>
                  <a:gd name="T38" fmla="+- 0 16070 13120"/>
                  <a:gd name="T39" fmla="*/ 16070 h 3507"/>
                  <a:gd name="T40" fmla="+- 0 11086 7126"/>
                  <a:gd name="T41" fmla="*/ T40 w 4780"/>
                  <a:gd name="T42" fmla="+- 0 16073 13120"/>
                  <a:gd name="T43" fmla="*/ 16073 h 3507"/>
                  <a:gd name="T44" fmla="+- 0 11079 7126"/>
                  <a:gd name="T45" fmla="*/ T44 w 4780"/>
                  <a:gd name="T46" fmla="+- 0 16102 13120"/>
                  <a:gd name="T47" fmla="*/ 16102 h 3507"/>
                  <a:gd name="T48" fmla="+- 0 11056 7126"/>
                  <a:gd name="T49" fmla="*/ T48 w 4780"/>
                  <a:gd name="T50" fmla="+- 0 16189 13120"/>
                  <a:gd name="T51" fmla="*/ 16189 h 3507"/>
                  <a:gd name="T52" fmla="+- 0 11032 7126"/>
                  <a:gd name="T53" fmla="*/ T52 w 4780"/>
                  <a:gd name="T54" fmla="+- 0 16274 13120"/>
                  <a:gd name="T55" fmla="*/ 16274 h 3507"/>
                  <a:gd name="T56" fmla="+- 0 11007 7126"/>
                  <a:gd name="T57" fmla="*/ T56 w 4780"/>
                  <a:gd name="T58" fmla="+- 0 16358 13120"/>
                  <a:gd name="T59" fmla="*/ 16358 h 3507"/>
                  <a:gd name="T60" fmla="+- 0 10981 7126"/>
                  <a:gd name="T61" fmla="*/ T60 w 4780"/>
                  <a:gd name="T62" fmla="+- 0 16440 13120"/>
                  <a:gd name="T63" fmla="*/ 16440 h 3507"/>
                  <a:gd name="T64" fmla="+- 0 10954 7126"/>
                  <a:gd name="T65" fmla="*/ T64 w 4780"/>
                  <a:gd name="T66" fmla="+- 0 16521 13120"/>
                  <a:gd name="T67" fmla="*/ 16521 h 3507"/>
                  <a:gd name="T68" fmla="+- 0 10926 7126"/>
                  <a:gd name="T69" fmla="*/ T68 w 4780"/>
                  <a:gd name="T70" fmla="+- 0 16601 13120"/>
                  <a:gd name="T71" fmla="*/ 16601 h 3507"/>
                  <a:gd name="T72" fmla="+- 0 10916 7126"/>
                  <a:gd name="T73" fmla="*/ T72 w 4780"/>
                  <a:gd name="T74" fmla="+- 0 16627 13120"/>
                  <a:gd name="T75" fmla="*/ 16627 h 3507"/>
                  <a:gd name="T76" fmla="+- 0 10983 7126"/>
                  <a:gd name="T77" fmla="*/ T76 w 4780"/>
                  <a:gd name="T78" fmla="+- 0 16623 13120"/>
                  <a:gd name="T79" fmla="*/ 16623 h 3507"/>
                  <a:gd name="T80" fmla="+- 0 11049 7126"/>
                  <a:gd name="T81" fmla="*/ T80 w 4780"/>
                  <a:gd name="T82" fmla="+- 0 16617 13120"/>
                  <a:gd name="T83" fmla="*/ 16617 h 3507"/>
                  <a:gd name="T84" fmla="+- 0 11112 7126"/>
                  <a:gd name="T85" fmla="*/ T84 w 4780"/>
                  <a:gd name="T86" fmla="+- 0 16609 13120"/>
                  <a:gd name="T87" fmla="*/ 16609 h 3507"/>
                  <a:gd name="T88" fmla="+- 0 11174 7126"/>
                  <a:gd name="T89" fmla="*/ T88 w 4780"/>
                  <a:gd name="T90" fmla="+- 0 16600 13120"/>
                  <a:gd name="T91" fmla="*/ 16600 h 3507"/>
                  <a:gd name="T92" fmla="+- 0 11235 7126"/>
                  <a:gd name="T93" fmla="*/ T92 w 4780"/>
                  <a:gd name="T94" fmla="+- 0 16588 13120"/>
                  <a:gd name="T95" fmla="*/ 16588 h 3507"/>
                  <a:gd name="T96" fmla="+- 0 11293 7126"/>
                  <a:gd name="T97" fmla="*/ T96 w 4780"/>
                  <a:gd name="T98" fmla="+- 0 16574 13120"/>
                  <a:gd name="T99" fmla="*/ 16574 h 3507"/>
                  <a:gd name="T100" fmla="+- 0 11404 7126"/>
                  <a:gd name="T101" fmla="*/ T100 w 4780"/>
                  <a:gd name="T102" fmla="+- 0 16540 13120"/>
                  <a:gd name="T103" fmla="*/ 16540 h 3507"/>
                  <a:gd name="T104" fmla="+- 0 11507 7126"/>
                  <a:gd name="T105" fmla="*/ T104 w 4780"/>
                  <a:gd name="T106" fmla="+- 0 16498 13120"/>
                  <a:gd name="T107" fmla="*/ 16498 h 3507"/>
                  <a:gd name="T108" fmla="+- 0 11601 7126"/>
                  <a:gd name="T109" fmla="*/ T108 w 4780"/>
                  <a:gd name="T110" fmla="+- 0 16448 13120"/>
                  <a:gd name="T111" fmla="*/ 16448 h 3507"/>
                  <a:gd name="T112" fmla="+- 0 11686 7126"/>
                  <a:gd name="T113" fmla="*/ T112 w 4780"/>
                  <a:gd name="T114" fmla="+- 0 16390 13120"/>
                  <a:gd name="T115" fmla="*/ 16390 h 3507"/>
                  <a:gd name="T116" fmla="+- 0 11761 7126"/>
                  <a:gd name="T117" fmla="*/ T116 w 4780"/>
                  <a:gd name="T118" fmla="+- 0 16324 13120"/>
                  <a:gd name="T119" fmla="*/ 16324 h 3507"/>
                  <a:gd name="T120" fmla="+- 0 11825 7126"/>
                  <a:gd name="T121" fmla="*/ T120 w 4780"/>
                  <a:gd name="T122" fmla="+- 0 16249 13120"/>
                  <a:gd name="T123" fmla="*/ 16249 h 3507"/>
                  <a:gd name="T124" fmla="+- 0 11879 7126"/>
                  <a:gd name="T125" fmla="*/ T124 w 4780"/>
                  <a:gd name="T126" fmla="+- 0 16167 13120"/>
                  <a:gd name="T127" fmla="*/ 16167 h 3507"/>
                  <a:gd name="T128" fmla="+- 0 11906 7126"/>
                  <a:gd name="T129" fmla="*/ T128 w 4780"/>
                  <a:gd name="T130" fmla="+- 0 16113 13120"/>
                  <a:gd name="T131" fmla="*/ 16113 h 3507"/>
                  <a:gd name="T132" fmla="+- 0 11906 7126"/>
                  <a:gd name="T133" fmla="*/ T132 w 4780"/>
                  <a:gd name="T134" fmla="+- 0 15738 13120"/>
                  <a:gd name="T135" fmla="*/ 15738 h 350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Lst>
                <a:rect l="0" t="0" r="r" b="b"/>
                <a:pathLst>
                  <a:path w="4780" h="3507">
                    <a:moveTo>
                      <a:pt x="4780" y="2618"/>
                    </a:moveTo>
                    <a:lnTo>
                      <a:pt x="4746" y="2671"/>
                    </a:lnTo>
                    <a:lnTo>
                      <a:pt x="4694" y="2731"/>
                    </a:lnTo>
                    <a:lnTo>
                      <a:pt x="4632" y="2783"/>
                    </a:lnTo>
                    <a:lnTo>
                      <a:pt x="4560" y="2829"/>
                    </a:lnTo>
                    <a:lnTo>
                      <a:pt x="4480" y="2867"/>
                    </a:lnTo>
                    <a:lnTo>
                      <a:pt x="4390" y="2898"/>
                    </a:lnTo>
                    <a:lnTo>
                      <a:pt x="4293" y="2922"/>
                    </a:lnTo>
                    <a:lnTo>
                      <a:pt x="4189" y="2940"/>
                    </a:lnTo>
                    <a:lnTo>
                      <a:pt x="4078" y="2950"/>
                    </a:lnTo>
                    <a:lnTo>
                      <a:pt x="3960" y="2953"/>
                    </a:lnTo>
                    <a:lnTo>
                      <a:pt x="3953" y="2982"/>
                    </a:lnTo>
                    <a:lnTo>
                      <a:pt x="3930" y="3069"/>
                    </a:lnTo>
                    <a:lnTo>
                      <a:pt x="3906" y="3154"/>
                    </a:lnTo>
                    <a:lnTo>
                      <a:pt x="3881" y="3238"/>
                    </a:lnTo>
                    <a:lnTo>
                      <a:pt x="3855" y="3320"/>
                    </a:lnTo>
                    <a:lnTo>
                      <a:pt x="3828" y="3401"/>
                    </a:lnTo>
                    <a:lnTo>
                      <a:pt x="3800" y="3481"/>
                    </a:lnTo>
                    <a:lnTo>
                      <a:pt x="3790" y="3507"/>
                    </a:lnTo>
                    <a:lnTo>
                      <a:pt x="3857" y="3503"/>
                    </a:lnTo>
                    <a:lnTo>
                      <a:pt x="3923" y="3497"/>
                    </a:lnTo>
                    <a:lnTo>
                      <a:pt x="3986" y="3489"/>
                    </a:lnTo>
                    <a:lnTo>
                      <a:pt x="4048" y="3480"/>
                    </a:lnTo>
                    <a:lnTo>
                      <a:pt x="4109" y="3468"/>
                    </a:lnTo>
                    <a:lnTo>
                      <a:pt x="4167" y="3454"/>
                    </a:lnTo>
                    <a:lnTo>
                      <a:pt x="4278" y="3420"/>
                    </a:lnTo>
                    <a:lnTo>
                      <a:pt x="4381" y="3378"/>
                    </a:lnTo>
                    <a:lnTo>
                      <a:pt x="4475" y="3328"/>
                    </a:lnTo>
                    <a:lnTo>
                      <a:pt x="4560" y="3270"/>
                    </a:lnTo>
                    <a:lnTo>
                      <a:pt x="4635" y="3204"/>
                    </a:lnTo>
                    <a:lnTo>
                      <a:pt x="4699" y="3129"/>
                    </a:lnTo>
                    <a:lnTo>
                      <a:pt x="4753" y="3047"/>
                    </a:lnTo>
                    <a:lnTo>
                      <a:pt x="4780" y="2993"/>
                    </a:lnTo>
                    <a:lnTo>
                      <a:pt x="4780" y="2618"/>
                    </a:lnTo>
                    <a:close/>
                  </a:path>
                </a:pathLst>
              </a:custGeom>
              <a:solidFill>
                <a:srgbClr val="97C5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3" name="TextBox 2"/>
          <p:cNvSpPr txBox="1"/>
          <p:nvPr/>
        </p:nvSpPr>
        <p:spPr>
          <a:xfrm>
            <a:off x="0" y="7706804"/>
            <a:ext cx="6858000" cy="2569934"/>
          </a:xfrm>
          <a:prstGeom prst="rect">
            <a:avLst/>
          </a:prstGeom>
          <a:noFill/>
        </p:spPr>
        <p:txBody>
          <a:bodyPr wrap="square" rtlCol="0">
            <a:spAutoFit/>
          </a:bodyPr>
          <a:lstStyle/>
          <a:p>
            <a:r>
              <a:rPr lang="en-US" sz="1100" dirty="0"/>
              <a:t>About Tadiran:</a:t>
            </a:r>
          </a:p>
          <a:p>
            <a:r>
              <a:rPr lang="en-US" sz="1100" dirty="0"/>
              <a:t>Tadiran Telecom (TTL) L.P. is a privately held partnership, owned by </a:t>
            </a:r>
            <a:r>
              <a:rPr lang="en-US" sz="1100" dirty="0" err="1"/>
              <a:t>Afcon</a:t>
            </a:r>
            <a:r>
              <a:rPr lang="en-US" sz="1100" dirty="0"/>
              <a:t> Holdings Ltd. and part of the </a:t>
            </a:r>
            <a:r>
              <a:rPr lang="en-US" sz="1100" dirty="0" err="1"/>
              <a:t>Shlomo</a:t>
            </a:r>
            <a:r>
              <a:rPr lang="en-US" sz="1100" dirty="0"/>
              <a:t> Group. It is an established global provider of Unified Communications &amp; Collaboration (UC&amp;C), Contact Center, and Control Room solutions, serving businesses of all sizes, including tier-1 organizations in various market segments in 41 countries worldwide. Tadiran solutions feature a comprehensive family of products including UC platforms, soft switches, contact centers, Dispatch Console, IP phones and mobility and desktop solutions.</a:t>
            </a:r>
          </a:p>
          <a:p>
            <a:r>
              <a:rPr lang="en-US" sz="1100" dirty="0"/>
              <a:t> </a:t>
            </a:r>
          </a:p>
          <a:p>
            <a:r>
              <a:rPr lang="en-US" sz="1100" b="1" dirty="0"/>
              <a:t>Visit us at: </a:t>
            </a:r>
            <a:r>
              <a:rPr lang="en-US" sz="1100" b="1" dirty="0">
                <a:hlinkClick r:id="rId4"/>
              </a:rPr>
              <a:t>www.tadirantele.com</a:t>
            </a:r>
            <a:endParaRPr lang="en-US" sz="1100" b="1" dirty="0"/>
          </a:p>
          <a:p>
            <a:r>
              <a:rPr lang="en-US" sz="1050" dirty="0"/>
              <a:t>Copyright © </a:t>
            </a:r>
            <a:r>
              <a:rPr lang="en-US" sz="1050" dirty="0" smtClean="0"/>
              <a:t>2023 </a:t>
            </a:r>
            <a:r>
              <a:rPr lang="en-US" sz="1050" dirty="0"/>
              <a:t>Tadiran Telecom (TTL) L.P. Specifications subject to change without notice. All other products or services mentioned are the trademarks, service marks, registered trademarks or registered service marks of their respective owners.</a:t>
            </a:r>
          </a:p>
          <a:p>
            <a:r>
              <a:rPr lang="en-US" sz="1100" dirty="0" smtClean="0"/>
              <a:t>Israel  </a:t>
            </a:r>
            <a:r>
              <a:rPr lang="en-US" sz="1100" dirty="0"/>
              <a:t>+972-3-9262000	China  +86-10-58696418</a:t>
            </a:r>
          </a:p>
          <a:p>
            <a:r>
              <a:rPr lang="en-US" sz="1100" dirty="0"/>
              <a:t>USA  +1-678-506-7200	India +91-11-41523168/23353822</a:t>
            </a:r>
          </a:p>
          <a:p>
            <a:endParaRPr lang="en-US" dirty="0"/>
          </a:p>
        </p:txBody>
      </p:sp>
      <p:sp>
        <p:nvSpPr>
          <p:cNvPr id="25" name="TextBox 24"/>
          <p:cNvSpPr txBox="1"/>
          <p:nvPr/>
        </p:nvSpPr>
        <p:spPr>
          <a:xfrm>
            <a:off x="170245" y="974334"/>
            <a:ext cx="3258755" cy="1790234"/>
          </a:xfrm>
          <a:prstGeom prst="rect">
            <a:avLst/>
          </a:prstGeom>
          <a:noFill/>
        </p:spPr>
        <p:txBody>
          <a:bodyPr wrap="square" rtlCol="0">
            <a:spAutoFit/>
          </a:bodyPr>
          <a:lstStyle/>
          <a:p>
            <a:pPr lvl="0">
              <a:lnSpc>
                <a:spcPts val="1255"/>
              </a:lnSpc>
              <a:spcBef>
                <a:spcPts val="160"/>
              </a:spcBef>
              <a:spcAft>
                <a:spcPts val="0"/>
              </a:spcAft>
              <a:buClr>
                <a:srgbClr val="0096D6"/>
              </a:buClr>
              <a:buSzPts val="1100"/>
              <a:tabLst>
                <a:tab pos="565785" algn="l"/>
              </a:tabLst>
            </a:pPr>
            <a:r>
              <a:rPr lang="en-US" sz="1200" b="1" dirty="0" smtClean="0">
                <a:solidFill>
                  <a:srgbClr val="0096D6"/>
                </a:solidFill>
                <a:latin typeface="Calibri" panose="020F0502020204030204" pitchFamily="34" charset="0"/>
              </a:rPr>
              <a:t>Interface</a:t>
            </a:r>
            <a:r>
              <a:rPr lang="en-US" sz="1200" b="1" dirty="0">
                <a:solidFill>
                  <a:srgbClr val="0096D6"/>
                </a:solidFill>
                <a:latin typeface="Calibri" panose="020F0502020204030204" pitchFamily="34" charset="0"/>
              </a:rPr>
              <a:t>:</a:t>
            </a:r>
          </a:p>
          <a:p>
            <a:pPr marL="342900" indent="-342900">
              <a:lnSpc>
                <a:spcPts val="1255"/>
              </a:lnSpc>
              <a:spcBef>
                <a:spcPts val="160"/>
              </a:spcBef>
              <a:buClr>
                <a:srgbClr val="0096D6"/>
              </a:buClr>
              <a:buSzPts val="11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Dual port Gigabit Ethernet </a:t>
            </a:r>
            <a:endParaRPr lang="en-US" sz="1100" dirty="0">
              <a:solidFill>
                <a:srgbClr val="6D6E71"/>
              </a:solidFill>
              <a:latin typeface="Calibri" panose="020F0502020204030204" pitchFamily="34" charset="0"/>
            </a:endParaRP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Power over Ethernet (IEEE 802.3af ), class 3</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Built in </a:t>
            </a:r>
            <a:r>
              <a:rPr lang="en-US" sz="1100" dirty="0" err="1">
                <a:solidFill>
                  <a:srgbClr val="6D6E71"/>
                </a:solidFill>
                <a:latin typeface="Calibri" panose="020F0502020204030204" pitchFamily="34" charset="0"/>
              </a:rPr>
              <a:t>WiFi</a:t>
            </a:r>
            <a:r>
              <a:rPr lang="en-US" sz="1100" dirty="0">
                <a:solidFill>
                  <a:srgbClr val="6D6E71"/>
                </a:solidFill>
                <a:latin typeface="Calibri" panose="020F0502020204030204" pitchFamily="34" charset="0"/>
              </a:rPr>
              <a:t> (2.4 GHz, 802.11 b/g/n)</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Built in Bluetooth </a:t>
            </a:r>
            <a:r>
              <a:rPr lang="en-US" sz="1100" dirty="0" smtClean="0">
                <a:solidFill>
                  <a:srgbClr val="6D6E71"/>
                </a:solidFill>
                <a:latin typeface="Calibri" panose="020F0502020204030204" pitchFamily="34" charset="0"/>
              </a:rPr>
              <a:t>4.0 + EDR for headsets and pairing mobile devices</a:t>
            </a:r>
            <a:endParaRPr lang="en-US" sz="1100" dirty="0">
              <a:solidFill>
                <a:srgbClr val="6D6E71"/>
              </a:solidFill>
              <a:latin typeface="Calibri" panose="020F0502020204030204" pitchFamily="34" charset="0"/>
            </a:endParaRP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1 x USB 2.0 </a:t>
            </a:r>
            <a:r>
              <a:rPr lang="en-US" sz="1100" dirty="0" smtClean="0">
                <a:solidFill>
                  <a:srgbClr val="6D6E71"/>
                </a:solidFill>
                <a:latin typeface="Calibri" panose="020F0502020204030204" pitchFamily="34" charset="0"/>
              </a:rPr>
              <a:t>port for Camera</a:t>
            </a:r>
            <a:endParaRPr lang="en-US" sz="1100" dirty="0">
              <a:solidFill>
                <a:srgbClr val="6D6E71"/>
              </a:solidFill>
              <a:latin typeface="Calibri" panose="020F0502020204030204" pitchFamily="34" charset="0"/>
            </a:endParaRP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1 x </a:t>
            </a:r>
            <a:r>
              <a:rPr lang="en-US" sz="1100" dirty="0" smtClean="0">
                <a:solidFill>
                  <a:srgbClr val="6D6E71"/>
                </a:solidFill>
                <a:latin typeface="Calibri" panose="020F0502020204030204" pitchFamily="34" charset="0"/>
              </a:rPr>
              <a:t>USB 2.0 port for USB and expansion</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1 x Security Lock Port</a:t>
            </a:r>
            <a:endParaRPr lang="en-US" sz="1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6" name="TextBox 25"/>
          <p:cNvSpPr txBox="1"/>
          <p:nvPr/>
        </p:nvSpPr>
        <p:spPr>
          <a:xfrm>
            <a:off x="3335216" y="977520"/>
            <a:ext cx="3382108" cy="6294031"/>
          </a:xfrm>
          <a:prstGeom prst="rect">
            <a:avLst/>
          </a:prstGeom>
          <a:noFill/>
        </p:spPr>
        <p:txBody>
          <a:bodyPr wrap="square" rtlCol="0">
            <a:spAutoFit/>
          </a:bodyPr>
          <a:lstStyle/>
          <a:p>
            <a:pPr>
              <a:lnSpc>
                <a:spcPts val="1210"/>
              </a:lnSpc>
              <a:spcAft>
                <a:spcPts val="0"/>
              </a:spcAft>
            </a:pPr>
            <a:r>
              <a:rPr lang="en-US" sz="1200" b="1" dirty="0">
                <a:solidFill>
                  <a:srgbClr val="0096D6"/>
                </a:solidFill>
                <a:latin typeface="Calibri" panose="020F0502020204030204" pitchFamily="34" charset="0"/>
              </a:rPr>
              <a:t>Network and Security:</a:t>
            </a:r>
          </a:p>
          <a:p>
            <a:pPr marL="342900" indent="-342900">
              <a:lnSpc>
                <a:spcPts val="1210"/>
              </a:lnSpc>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SIP v1 (RFC2543), v2 (RFC3261)</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Call server redundancy supported</a:t>
            </a:r>
            <a:endParaRPr lang="en-US" sz="1100" dirty="0">
              <a:solidFill>
                <a:srgbClr val="6D6E71"/>
              </a:solidFill>
              <a:latin typeface="Calibri" panose="020F0502020204030204" pitchFamily="34" charset="0"/>
            </a:endParaRP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IPv4/IPv6</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NAT transverse: STUN mode</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Proxy mode and peer-to-peer SIP link mode</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IP assignment: static/DHCP</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HTTP/HTTPS web server</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Time and date synchronization using SNTP</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UDP/TCP/DNS-SRV(RFC 3263)</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err="1">
                <a:solidFill>
                  <a:srgbClr val="6D6E71"/>
                </a:solidFill>
                <a:latin typeface="Calibri" panose="020F0502020204030204" pitchFamily="34" charset="0"/>
              </a:rPr>
              <a:t>QoS</a:t>
            </a:r>
            <a:r>
              <a:rPr lang="en-US" sz="1100" dirty="0">
                <a:solidFill>
                  <a:srgbClr val="6D6E71"/>
                </a:solidFill>
                <a:latin typeface="Calibri" panose="020F0502020204030204" pitchFamily="34" charset="0"/>
              </a:rPr>
              <a:t>: 802.1p/Q tagging (VLAN), Layer 3 </a:t>
            </a:r>
            <a:r>
              <a:rPr lang="en-US" sz="1100" dirty="0" err="1">
                <a:solidFill>
                  <a:srgbClr val="6D6E71"/>
                </a:solidFill>
                <a:latin typeface="Calibri" panose="020F0502020204030204" pitchFamily="34" charset="0"/>
              </a:rPr>
              <a:t>ToS</a:t>
            </a:r>
            <a:r>
              <a:rPr lang="en-US" sz="1100" dirty="0">
                <a:solidFill>
                  <a:srgbClr val="6D6E71"/>
                </a:solidFill>
                <a:latin typeface="Calibri" panose="020F0502020204030204" pitchFamily="34" charset="0"/>
              </a:rPr>
              <a:t>, DSCP</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SRTP for  voice encryption</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Transport Layer Security (TLS)</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HTTPS certificate manager</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AES encryption for configuration file</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Digest authentication using MD5/MD5-sess</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err="1">
                <a:solidFill>
                  <a:srgbClr val="6D6E71"/>
                </a:solidFill>
                <a:latin typeface="Calibri" panose="020F0502020204030204" pitchFamily="34" charset="0"/>
              </a:rPr>
              <a:t>OpenVPN</a:t>
            </a:r>
            <a:r>
              <a:rPr lang="en-US" sz="1100" dirty="0">
                <a:solidFill>
                  <a:srgbClr val="6D6E71"/>
                </a:solidFill>
                <a:latin typeface="Calibri" panose="020F0502020204030204" pitchFamily="34" charset="0"/>
              </a:rPr>
              <a:t>, IEEE802.1X</a:t>
            </a:r>
          </a:p>
          <a:p>
            <a:pPr>
              <a:lnSpc>
                <a:spcPts val="1210"/>
              </a:lnSpc>
              <a:spcBef>
                <a:spcPts val="160"/>
              </a:spcBef>
              <a:buClr>
                <a:srgbClr val="0096D6"/>
              </a:buClr>
              <a:buSzPts val="1100"/>
              <a:tabLst>
                <a:tab pos="565785" algn="l"/>
              </a:tabLst>
            </a:pPr>
            <a:endParaRPr lang="en-US" sz="1100" b="1" kern="0" dirty="0" smtClean="0">
              <a:solidFill>
                <a:srgbClr val="6D6E71"/>
              </a:solidFill>
              <a:latin typeface="Calibri" panose="020F0502020204030204" pitchFamily="34" charset="0"/>
              <a:ea typeface="Calibri" panose="020F0502020204030204" pitchFamily="34" charset="0"/>
            </a:endParaRPr>
          </a:p>
          <a:p>
            <a:pPr>
              <a:lnSpc>
                <a:spcPts val="1210"/>
              </a:lnSpc>
              <a:spcBef>
                <a:spcPts val="160"/>
              </a:spcBef>
              <a:buClr>
                <a:srgbClr val="0096D6"/>
              </a:buClr>
              <a:buSzPts val="1100"/>
              <a:tabLst>
                <a:tab pos="565785" algn="l"/>
              </a:tabLst>
            </a:pPr>
            <a:endParaRPr lang="en-US" sz="1100" b="1" kern="0" dirty="0">
              <a:solidFill>
                <a:srgbClr val="6D6E71"/>
              </a:solidFill>
              <a:latin typeface="Calibri" panose="020F0502020204030204" pitchFamily="34" charset="0"/>
              <a:ea typeface="Calibri" panose="020F0502020204030204" pitchFamily="34" charset="0"/>
            </a:endParaRPr>
          </a:p>
          <a:p>
            <a:pPr>
              <a:lnSpc>
                <a:spcPts val="1210"/>
              </a:lnSpc>
              <a:spcBef>
                <a:spcPts val="160"/>
              </a:spcBef>
              <a:buClr>
                <a:srgbClr val="0096D6"/>
              </a:buClr>
              <a:buSzPts val="1100"/>
              <a:tabLst>
                <a:tab pos="565785" algn="l"/>
              </a:tabLst>
            </a:pPr>
            <a:endParaRPr lang="en-US" sz="1100" b="1" kern="0" dirty="0" smtClean="0">
              <a:solidFill>
                <a:srgbClr val="6D6E71"/>
              </a:solidFill>
              <a:latin typeface="Calibri" panose="020F0502020204030204" pitchFamily="34" charset="0"/>
              <a:ea typeface="Calibri" panose="020F0502020204030204" pitchFamily="34" charset="0"/>
            </a:endParaRPr>
          </a:p>
          <a:p>
            <a:pPr>
              <a:lnSpc>
                <a:spcPts val="1210"/>
              </a:lnSpc>
              <a:spcBef>
                <a:spcPts val="160"/>
              </a:spcBef>
              <a:buClr>
                <a:srgbClr val="0096D6"/>
              </a:buClr>
              <a:buSzPts val="1100"/>
              <a:tabLst>
                <a:tab pos="565785" algn="l"/>
              </a:tabLst>
            </a:pPr>
            <a:endParaRPr lang="en-US" sz="1100" b="1" kern="0" dirty="0">
              <a:solidFill>
                <a:srgbClr val="6D6E71"/>
              </a:solidFill>
              <a:latin typeface="Calibri" panose="020F0502020204030204" pitchFamily="34" charset="0"/>
              <a:ea typeface="Calibri" panose="020F0502020204030204" pitchFamily="34" charset="0"/>
            </a:endParaRPr>
          </a:p>
          <a:p>
            <a:pPr>
              <a:lnSpc>
                <a:spcPts val="1210"/>
              </a:lnSpc>
              <a:spcBef>
                <a:spcPts val="160"/>
              </a:spcBef>
              <a:buClr>
                <a:srgbClr val="0096D6"/>
              </a:buClr>
              <a:buSzPts val="1100"/>
              <a:tabLst>
                <a:tab pos="565785" algn="l"/>
              </a:tabLst>
            </a:pPr>
            <a:endParaRPr lang="en-US" sz="1100" b="1" kern="0" dirty="0" smtClean="0">
              <a:solidFill>
                <a:srgbClr val="6D6E71"/>
              </a:solidFill>
              <a:latin typeface="Calibri" panose="020F0502020204030204" pitchFamily="34" charset="0"/>
              <a:ea typeface="Calibri" panose="020F0502020204030204" pitchFamily="34" charset="0"/>
            </a:endParaRPr>
          </a:p>
          <a:p>
            <a:pPr>
              <a:lnSpc>
                <a:spcPts val="1210"/>
              </a:lnSpc>
              <a:spcBef>
                <a:spcPts val="160"/>
              </a:spcBef>
              <a:buClr>
                <a:srgbClr val="0096D6"/>
              </a:buClr>
              <a:buSzPts val="1100"/>
              <a:tabLst>
                <a:tab pos="565785" algn="l"/>
              </a:tabLst>
            </a:pPr>
            <a:endParaRPr lang="en-US" sz="1100" b="1" kern="0" dirty="0">
              <a:solidFill>
                <a:srgbClr val="6D6E71"/>
              </a:solidFill>
              <a:latin typeface="Calibri" panose="020F0502020204030204" pitchFamily="34" charset="0"/>
              <a:ea typeface="Calibri" panose="020F0502020204030204" pitchFamily="34" charset="0"/>
            </a:endParaRPr>
          </a:p>
          <a:p>
            <a:pPr>
              <a:lnSpc>
                <a:spcPts val="1210"/>
              </a:lnSpc>
              <a:spcBef>
                <a:spcPts val="160"/>
              </a:spcBef>
              <a:buClr>
                <a:srgbClr val="0096D6"/>
              </a:buClr>
              <a:buSzPts val="1100"/>
              <a:tabLst>
                <a:tab pos="565785" algn="l"/>
              </a:tabLst>
            </a:pPr>
            <a:endParaRPr lang="en-US" sz="1100" b="1" kern="0" dirty="0" smtClean="0">
              <a:solidFill>
                <a:srgbClr val="6D6E71"/>
              </a:solidFill>
              <a:latin typeface="Calibri" panose="020F0502020204030204" pitchFamily="34" charset="0"/>
              <a:ea typeface="Calibri" panose="020F0502020204030204" pitchFamily="34" charset="0"/>
            </a:endParaRPr>
          </a:p>
          <a:p>
            <a:pPr>
              <a:lnSpc>
                <a:spcPts val="1210"/>
              </a:lnSpc>
              <a:spcBef>
                <a:spcPts val="160"/>
              </a:spcBef>
              <a:buClr>
                <a:srgbClr val="0096D6"/>
              </a:buClr>
              <a:buSzPts val="1100"/>
              <a:tabLst>
                <a:tab pos="565785" algn="l"/>
              </a:tabLst>
            </a:pPr>
            <a:r>
              <a:rPr lang="en-US" sz="1200" b="1" dirty="0">
                <a:solidFill>
                  <a:srgbClr val="0096D6"/>
                </a:solidFill>
                <a:latin typeface="Calibri" panose="020F0502020204030204" pitchFamily="34" charset="0"/>
              </a:rPr>
              <a:t>Management:</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Configuration:  browser/phone/auto-provision</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Auto provision via FTP/TFTP/HTTP/HTTPS for mass deploy</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Auto-provision with </a:t>
            </a:r>
            <a:r>
              <a:rPr lang="en-US" sz="1100" dirty="0" smtClean="0">
                <a:solidFill>
                  <a:srgbClr val="6D6E71"/>
                </a:solidFill>
                <a:latin typeface="Calibri" panose="020F0502020204030204" pitchFamily="34" charset="0"/>
              </a:rPr>
              <a:t>PnP, Zero-</a:t>
            </a:r>
            <a:r>
              <a:rPr lang="en-US" sz="1100" dirty="0" err="1" smtClean="0">
                <a:solidFill>
                  <a:srgbClr val="6D6E71"/>
                </a:solidFill>
                <a:latin typeface="Calibri" panose="020F0502020204030204" pitchFamily="34" charset="0"/>
              </a:rPr>
              <a:t>sp</a:t>
            </a:r>
            <a:r>
              <a:rPr lang="en-US" sz="1100" dirty="0" smtClean="0">
                <a:solidFill>
                  <a:srgbClr val="6D6E71"/>
                </a:solidFill>
                <a:latin typeface="Calibri" panose="020F0502020204030204" pitchFamily="34" charset="0"/>
              </a:rPr>
              <a:t>-touch</a:t>
            </a:r>
            <a:r>
              <a:rPr lang="en-US" sz="1100" dirty="0">
                <a:solidFill>
                  <a:srgbClr val="6D6E71"/>
                </a:solidFill>
                <a:latin typeface="Calibri" panose="020F0502020204030204" pitchFamily="34" charset="0"/>
              </a:rPr>
              <a:t>, </a:t>
            </a:r>
            <a:r>
              <a:rPr lang="en-US" sz="1100" dirty="0" smtClean="0">
                <a:solidFill>
                  <a:srgbClr val="6D6E71"/>
                </a:solidFill>
                <a:latin typeface="Calibri" panose="020F0502020204030204" pitchFamily="34" charset="0"/>
              </a:rPr>
              <a:t> TR-069</a:t>
            </a:r>
            <a:r>
              <a:rPr lang="en-US" sz="1100" dirty="0">
                <a:solidFill>
                  <a:srgbClr val="6D6E71"/>
                </a:solidFill>
                <a:latin typeface="Calibri" panose="020F0502020204030204" pitchFamily="34" charset="0"/>
              </a:rPr>
              <a:t>, SNMP</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Reset to factory, reboot</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Package tracing export, system </a:t>
            </a:r>
            <a:r>
              <a:rPr lang="en-US" sz="1100" dirty="0" smtClean="0">
                <a:solidFill>
                  <a:srgbClr val="6D6E71"/>
                </a:solidFill>
                <a:latin typeface="Calibri" panose="020F0502020204030204" pitchFamily="34" charset="0"/>
              </a:rPr>
              <a:t>log</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Setup assistant wizard</a:t>
            </a:r>
            <a:endParaRPr lang="en-US" sz="1100" dirty="0">
              <a:solidFill>
                <a:srgbClr val="6D6E71"/>
              </a:solidFill>
              <a:latin typeface="Calibri" panose="020F0502020204030204" pitchFamily="34" charset="0"/>
            </a:endParaRPr>
          </a:p>
        </p:txBody>
      </p:sp>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l="8889" t="6098" r="12136" b="5037"/>
          <a:stretch/>
        </p:blipFill>
        <p:spPr>
          <a:xfrm>
            <a:off x="72357" y="3007113"/>
            <a:ext cx="3262858" cy="2365925"/>
          </a:xfrm>
          <a:prstGeom prst="rect">
            <a:avLst/>
          </a:prstGeom>
        </p:spPr>
      </p:pic>
      <p:sp>
        <p:nvSpPr>
          <p:cNvPr id="23" name="TextBox 22"/>
          <p:cNvSpPr txBox="1"/>
          <p:nvPr/>
        </p:nvSpPr>
        <p:spPr>
          <a:xfrm>
            <a:off x="170245" y="5436125"/>
            <a:ext cx="4190740" cy="1934504"/>
          </a:xfrm>
          <a:prstGeom prst="rect">
            <a:avLst/>
          </a:prstGeom>
          <a:noFill/>
        </p:spPr>
        <p:txBody>
          <a:bodyPr wrap="square" rtlCol="0">
            <a:spAutoFit/>
          </a:bodyPr>
          <a:lstStyle/>
          <a:p>
            <a:pPr>
              <a:spcBef>
                <a:spcPts val="160"/>
              </a:spcBef>
              <a:buClr>
                <a:srgbClr val="0096D6"/>
              </a:buClr>
              <a:buSzPts val="1100"/>
              <a:tabLst>
                <a:tab pos="565785" algn="l"/>
              </a:tabLst>
            </a:pPr>
            <a:r>
              <a:rPr lang="en-US" sz="1200" dirty="0"/>
              <a:t> </a:t>
            </a:r>
            <a:r>
              <a:rPr lang="en-US" sz="1200" b="1" dirty="0" smtClean="0">
                <a:solidFill>
                  <a:srgbClr val="0096D6"/>
                </a:solidFill>
                <a:latin typeface="Calibri" panose="020F0502020204030204" pitchFamily="34" charset="0"/>
              </a:rPr>
              <a:t>Other </a:t>
            </a:r>
            <a:r>
              <a:rPr lang="en-US" sz="1200" b="1" dirty="0">
                <a:solidFill>
                  <a:srgbClr val="0096D6"/>
                </a:solidFill>
                <a:latin typeface="Calibri" panose="020F0502020204030204" pitchFamily="34" charset="0"/>
              </a:rPr>
              <a:t>physical features:</a:t>
            </a:r>
          </a:p>
          <a:p>
            <a:pPr marL="342900" marR="871220" indent="-342900">
              <a:lnSpc>
                <a:spcPct val="86000"/>
              </a:lnSpc>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Wall Mountable</a:t>
            </a:r>
          </a:p>
          <a:p>
            <a:pPr marL="342900" marR="871220" indent="-342900">
              <a:lnSpc>
                <a:spcPct val="86000"/>
              </a:lnSpc>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External power adaptor: AC 100 ~ 240V input and DC 5V/2A Output</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Power </a:t>
            </a:r>
            <a:r>
              <a:rPr lang="en-US" sz="1100" dirty="0" smtClean="0">
                <a:solidFill>
                  <a:srgbClr val="6D6E71"/>
                </a:solidFill>
                <a:latin typeface="Calibri" panose="020F0502020204030204" pitchFamily="34" charset="0"/>
              </a:rPr>
              <a:t>Consumption </a:t>
            </a:r>
            <a:r>
              <a:rPr lang="en-US" sz="1100" dirty="0">
                <a:solidFill>
                  <a:srgbClr val="6D6E71"/>
                </a:solidFill>
                <a:latin typeface="Calibri" panose="020F0502020204030204" pitchFamily="34" charset="0"/>
              </a:rPr>
              <a:t>(</a:t>
            </a:r>
            <a:r>
              <a:rPr lang="en-US" sz="1100" dirty="0" err="1">
                <a:solidFill>
                  <a:srgbClr val="6D6E71"/>
                </a:solidFill>
                <a:latin typeface="Calibri" panose="020F0502020204030204" pitchFamily="34" charset="0"/>
              </a:rPr>
              <a:t>PoE</a:t>
            </a:r>
            <a:r>
              <a:rPr lang="en-US" sz="1100" dirty="0">
                <a:solidFill>
                  <a:srgbClr val="6D6E71"/>
                </a:solidFill>
                <a:latin typeface="Calibri" panose="020F0502020204030204" pitchFamily="34" charset="0"/>
              </a:rPr>
              <a:t>): </a:t>
            </a:r>
            <a:r>
              <a:rPr lang="en-US" sz="1100" dirty="0" smtClean="0">
                <a:solidFill>
                  <a:srgbClr val="6D6E71"/>
                </a:solidFill>
                <a:latin typeface="Calibri" panose="020F0502020204030204" pitchFamily="34" charset="0"/>
              </a:rPr>
              <a:t>2.6w </a:t>
            </a:r>
            <a:r>
              <a:rPr lang="en-US" sz="1100" dirty="0">
                <a:solidFill>
                  <a:srgbClr val="6D6E71"/>
                </a:solidFill>
                <a:latin typeface="Calibri" panose="020F0502020204030204" pitchFamily="34" charset="0"/>
              </a:rPr>
              <a:t>- </a:t>
            </a:r>
            <a:r>
              <a:rPr lang="en-US" sz="1100" dirty="0" smtClean="0">
                <a:solidFill>
                  <a:srgbClr val="6D6E71"/>
                </a:solidFill>
                <a:latin typeface="Calibri" panose="020F0502020204030204" pitchFamily="34" charset="0"/>
              </a:rPr>
              <a:t>7.4w</a:t>
            </a:r>
          </a:p>
          <a:p>
            <a:pPr marL="342900" indent="-342900">
              <a:spcBef>
                <a:spcPts val="160"/>
              </a:spcBef>
              <a:buClr>
                <a:srgbClr val="0096D6"/>
              </a:buClr>
              <a:buSzPts val="11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Power Consumption (PSU): 1.9w – 5.7w</a:t>
            </a:r>
            <a:endParaRPr lang="en-US" sz="1100" dirty="0">
              <a:solidFill>
                <a:srgbClr val="6D6E71"/>
              </a:solidFill>
              <a:latin typeface="Calibri" panose="020F0502020204030204" pitchFamily="34" charset="0"/>
            </a:endParaRPr>
          </a:p>
          <a:p>
            <a:pPr marL="342900" indent="-342900">
              <a:spcBef>
                <a:spcPts val="160"/>
              </a:spcBef>
              <a:buClr>
                <a:srgbClr val="0096D6"/>
              </a:buClr>
              <a:buSzPts val="1100"/>
              <a:buFont typeface="Calibri" panose="020F0502020204030204" pitchFamily="34" charset="0"/>
              <a:buChar char="•"/>
              <a:tabLst>
                <a:tab pos="565785" algn="l"/>
              </a:tabLst>
            </a:pPr>
            <a:r>
              <a:rPr lang="en-US" sz="1100" dirty="0" smtClean="0">
                <a:solidFill>
                  <a:srgbClr val="6D6E71"/>
                </a:solidFill>
                <a:latin typeface="Calibri" panose="020F0502020204030204" pitchFamily="34" charset="0"/>
              </a:rPr>
              <a:t>Dimension(W*D*H*T): </a:t>
            </a:r>
          </a:p>
          <a:p>
            <a:pPr lvl="1">
              <a:spcBef>
                <a:spcPts val="160"/>
              </a:spcBef>
              <a:buClr>
                <a:srgbClr val="0096D6"/>
              </a:buClr>
              <a:buSzPts val="1100"/>
              <a:tabLst>
                <a:tab pos="565785" algn="l"/>
              </a:tabLst>
            </a:pPr>
            <a:r>
              <a:rPr lang="en-US" sz="1100" dirty="0" smtClean="0">
                <a:solidFill>
                  <a:srgbClr val="6D6E71"/>
                </a:solidFill>
                <a:latin typeface="Calibri" panose="020F0502020204030204" pitchFamily="34" charset="0"/>
              </a:rPr>
              <a:t>259.4mm*220mm*239mm*42.6mm</a:t>
            </a:r>
            <a:endParaRPr lang="en-US" sz="1100" dirty="0">
              <a:solidFill>
                <a:srgbClr val="6D6E71"/>
              </a:solidFill>
              <a:latin typeface="Calibri" panose="020F0502020204030204" pitchFamily="34" charset="0"/>
            </a:endParaRP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Operating humidity: </a:t>
            </a:r>
            <a:r>
              <a:rPr lang="en-US" sz="1100" dirty="0" smtClean="0">
                <a:solidFill>
                  <a:srgbClr val="6D6E71"/>
                </a:solidFill>
                <a:latin typeface="Calibri" panose="020F0502020204030204" pitchFamily="34" charset="0"/>
              </a:rPr>
              <a:t>10~95%</a:t>
            </a:r>
            <a:endParaRPr lang="en-US" sz="1100" dirty="0">
              <a:solidFill>
                <a:srgbClr val="6D6E71"/>
              </a:solidFill>
              <a:latin typeface="Calibri" panose="020F0502020204030204" pitchFamily="34" charset="0"/>
            </a:endParaRPr>
          </a:p>
          <a:p>
            <a:pPr marL="342900" indent="-342900">
              <a:spcBef>
                <a:spcPts val="160"/>
              </a:spcBef>
              <a:buClr>
                <a:srgbClr val="0096D6"/>
              </a:buClr>
              <a:buSzPts val="1100"/>
              <a:buFont typeface="Calibri" panose="020F0502020204030204" pitchFamily="34" charset="0"/>
              <a:buChar char="•"/>
              <a:tabLst>
                <a:tab pos="565785" algn="l"/>
              </a:tabLst>
            </a:pPr>
            <a:r>
              <a:rPr lang="en-US" sz="1100" dirty="0">
                <a:solidFill>
                  <a:srgbClr val="6D6E71"/>
                </a:solidFill>
                <a:latin typeface="Calibri" panose="020F0502020204030204" pitchFamily="34" charset="0"/>
              </a:rPr>
              <a:t>Storage temperature: -</a:t>
            </a:r>
            <a:r>
              <a:rPr lang="en-US" sz="1100" dirty="0" smtClean="0">
                <a:solidFill>
                  <a:srgbClr val="6D6E71"/>
                </a:solidFill>
                <a:latin typeface="Calibri" panose="020F0502020204030204" pitchFamily="34" charset="0"/>
              </a:rPr>
              <a:t>10~40°C</a:t>
            </a:r>
            <a:endParaRPr lang="en-US" sz="1100" dirty="0">
              <a:solidFill>
                <a:srgbClr val="6D6E71"/>
              </a:solidFill>
              <a:latin typeface="Calibri" panose="020F0502020204030204" pitchFamily="34" charset="0"/>
            </a:endParaRPr>
          </a:p>
        </p:txBody>
      </p:sp>
    </p:spTree>
    <p:extLst>
      <p:ext uri="{BB962C8B-B14F-4D97-AF65-F5344CB8AC3E}">
        <p14:creationId xmlns:p14="http://schemas.microsoft.com/office/powerpoint/2010/main" val="42732784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2273</TotalTime>
  <Words>560</Words>
  <Application>Microsoft Office PowerPoint</Application>
  <PresentationFormat>A4 Paper (210x297 mm)</PresentationFormat>
  <Paragraphs>97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Narrow</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Rena Itzhaky</dc:creator>
  <cp:lastModifiedBy>Rena Itzhaky</cp:lastModifiedBy>
  <cp:revision>63</cp:revision>
  <cp:lastPrinted>2018-01-02T16:08:47Z</cp:lastPrinted>
  <dcterms:created xsi:type="dcterms:W3CDTF">2018-01-02T13:00:54Z</dcterms:created>
  <dcterms:modified xsi:type="dcterms:W3CDTF">2023-06-27T12:08:06Z</dcterms:modified>
</cp:coreProperties>
</file>